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DECE9-27CD-4DB2-B15D-AE18E6AFAA0B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7D87E-31A6-4853-AC98-99C6C40A73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7D87E-31A6-4853-AC98-99C6C40A7385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3C466F-DE01-461B-ADBE-48418F9F9692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220649-5DAD-4176-A550-33747572A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</a:t>
            </a:r>
            <a:r>
              <a:rPr lang="ru-RU" dirty="0" smtClean="0"/>
              <a:t>проектно-исследовательской деятельности </a:t>
            </a:r>
            <a:br>
              <a:rPr lang="ru-RU" dirty="0" smtClean="0"/>
            </a:br>
            <a:r>
              <a:rPr lang="ru-RU" dirty="0" smtClean="0"/>
              <a:t>в старшей </a:t>
            </a:r>
            <a:r>
              <a:rPr lang="ru-RU" dirty="0" smtClean="0"/>
              <a:t>школе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Цели и задачи </a:t>
            </a:r>
            <a:br>
              <a:rPr lang="ru-RU" dirty="0" smtClean="0"/>
            </a:br>
            <a:r>
              <a:rPr lang="ru-RU" dirty="0" smtClean="0"/>
              <a:t>исследовательской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Сформировать навыки самостоятельного исследовательского поиска</a:t>
            </a:r>
          </a:p>
          <a:p>
            <a:r>
              <a:rPr lang="ru-RU" dirty="0" smtClean="0"/>
              <a:t>Научить работать с разнообразной информацией</a:t>
            </a:r>
          </a:p>
          <a:p>
            <a:r>
              <a:rPr lang="ru-RU" dirty="0" smtClean="0"/>
              <a:t>Подготовить гимназистов к учебе в ВУЗе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реализации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исследовательского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6840760" cy="3041179"/>
          </a:xfrm>
        </p:spPr>
        <p:txBody>
          <a:bodyPr/>
          <a:lstStyle/>
          <a:p>
            <a:r>
              <a:rPr lang="ru-RU" dirty="0" smtClean="0"/>
              <a:t>1 этап – организационный</a:t>
            </a:r>
          </a:p>
          <a:p>
            <a:r>
              <a:rPr lang="ru-RU" dirty="0" smtClean="0"/>
              <a:t>2 этап – </a:t>
            </a:r>
            <a:r>
              <a:rPr lang="ru-RU" dirty="0" smtClean="0"/>
              <a:t>информационно-аналитический</a:t>
            </a:r>
            <a:endParaRPr lang="ru-RU" dirty="0" smtClean="0"/>
          </a:p>
          <a:p>
            <a:r>
              <a:rPr lang="ru-RU" dirty="0" smtClean="0"/>
              <a:t>3 этап – базовый</a:t>
            </a:r>
          </a:p>
          <a:p>
            <a:r>
              <a:rPr lang="ru-RU" dirty="0" smtClean="0"/>
              <a:t>4 этап - заключительный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 - организационный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Выбор темы исследования и кураторов</a:t>
            </a:r>
          </a:p>
          <a:p>
            <a:r>
              <a:rPr lang="ru-RU" dirty="0" smtClean="0"/>
              <a:t>Подготовка обоснования выбора темы</a:t>
            </a:r>
          </a:p>
          <a:p>
            <a:r>
              <a:rPr lang="ru-RU" dirty="0" smtClean="0"/>
              <a:t>Определение предмета и цели исследования</a:t>
            </a:r>
          </a:p>
          <a:p>
            <a:r>
              <a:rPr lang="ru-RU" dirty="0" smtClean="0"/>
              <a:t>Поиск и ознакомление с литературой и источниками по теме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этап </a:t>
            </a:r>
            <a:r>
              <a:rPr lang="ru-RU" dirty="0" smtClean="0"/>
              <a:t>– информационно-аналитический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579046"/>
          </a:xfrm>
        </p:spPr>
        <p:txBody>
          <a:bodyPr/>
          <a:lstStyle/>
          <a:p>
            <a:r>
              <a:rPr lang="ru-RU" dirty="0" smtClean="0"/>
              <a:t>Изучение </a:t>
            </a:r>
            <a:r>
              <a:rPr lang="ru-RU" dirty="0" smtClean="0"/>
              <a:t>литературы </a:t>
            </a:r>
            <a:endParaRPr lang="ru-RU" dirty="0" smtClean="0"/>
          </a:p>
          <a:p>
            <a:r>
              <a:rPr lang="ru-RU" dirty="0" smtClean="0"/>
              <a:t>Характеристика </a:t>
            </a:r>
            <a:r>
              <a:rPr lang="ru-RU" dirty="0" smtClean="0"/>
              <a:t>источников по </a:t>
            </a:r>
            <a:r>
              <a:rPr lang="ru-RU" dirty="0" smtClean="0"/>
              <a:t>теме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 - базовый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1612776"/>
          </a:xfrm>
        </p:spPr>
        <p:txBody>
          <a:bodyPr/>
          <a:lstStyle/>
          <a:p>
            <a:r>
              <a:rPr lang="ru-RU" dirty="0" smtClean="0"/>
              <a:t>Подготовка базового варианта </a:t>
            </a:r>
            <a:r>
              <a:rPr lang="ru-RU" dirty="0" smtClean="0"/>
              <a:t>работы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 - заключительный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686800" cy="280353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Написание окончательного варианта работы</a:t>
            </a:r>
            <a:endParaRPr lang="ru-RU" dirty="0"/>
          </a:p>
          <a:p>
            <a:pPr lvl="0"/>
            <a:r>
              <a:rPr lang="ru-RU" dirty="0"/>
              <a:t>Подготовка к </a:t>
            </a:r>
            <a:r>
              <a:rPr lang="ru-RU" dirty="0" smtClean="0"/>
              <a:t>защите</a:t>
            </a:r>
            <a:endParaRPr lang="ru-RU" dirty="0"/>
          </a:p>
          <a:p>
            <a:pPr lvl="0"/>
            <a:r>
              <a:rPr lang="ru-RU" dirty="0" smtClean="0"/>
              <a:t>Публичная защита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43240" y="1714488"/>
            <a:ext cx="29289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кураторов</a:t>
            </a:r>
          </a:p>
          <a:p>
            <a:endParaRPr lang="ru-RU" dirty="0" smtClean="0"/>
          </a:p>
          <a:p>
            <a:r>
              <a:rPr lang="ru-RU" dirty="0" smtClean="0"/>
              <a:t>Помочь найти оригинальную тему проекта</a:t>
            </a:r>
          </a:p>
          <a:p>
            <a:endParaRPr lang="ru-RU" dirty="0" smtClean="0"/>
          </a:p>
          <a:p>
            <a:r>
              <a:rPr lang="ru-RU" dirty="0" smtClean="0"/>
              <a:t>Поддерживать высокую мотивацию в течении всей работы</a:t>
            </a:r>
          </a:p>
          <a:p>
            <a:endParaRPr lang="ru-RU" dirty="0" smtClean="0"/>
          </a:p>
          <a:p>
            <a:r>
              <a:rPr lang="ru-RU" dirty="0" smtClean="0"/>
              <a:t>Выводить на высокое качество работы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00761" y="1714488"/>
            <a:ext cx="3000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организаторов</a:t>
            </a:r>
          </a:p>
          <a:p>
            <a:endParaRPr lang="ru-RU" dirty="0" smtClean="0"/>
          </a:p>
          <a:p>
            <a:r>
              <a:rPr lang="ru-RU" dirty="0" smtClean="0"/>
              <a:t>Мотивировать учителей и учеников</a:t>
            </a:r>
          </a:p>
          <a:p>
            <a:endParaRPr lang="ru-RU" dirty="0" smtClean="0"/>
          </a:p>
          <a:p>
            <a:r>
              <a:rPr lang="ru-RU" dirty="0" smtClean="0"/>
              <a:t>Определить темы проектов и кураторов</a:t>
            </a:r>
          </a:p>
          <a:p>
            <a:endParaRPr lang="ru-RU" dirty="0" smtClean="0"/>
          </a:p>
          <a:p>
            <a:r>
              <a:rPr lang="ru-RU" dirty="0" smtClean="0"/>
              <a:t>Организовать устойчивую связь с ВУЗами</a:t>
            </a:r>
          </a:p>
          <a:p>
            <a:endParaRPr lang="ru-RU" dirty="0" smtClean="0"/>
          </a:p>
          <a:p>
            <a:r>
              <a:rPr lang="ru-RU" dirty="0" smtClean="0"/>
              <a:t>Обеспечить площадки для представления проектов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1643050"/>
            <a:ext cx="3143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учащихся:</a:t>
            </a:r>
          </a:p>
          <a:p>
            <a:endParaRPr lang="ru-RU" dirty="0" smtClean="0"/>
          </a:p>
          <a:p>
            <a:r>
              <a:rPr lang="ru-RU" dirty="0" smtClean="0"/>
              <a:t>Выбрать тему проекта</a:t>
            </a:r>
          </a:p>
          <a:p>
            <a:endParaRPr lang="ru-RU" dirty="0" smtClean="0"/>
          </a:p>
          <a:p>
            <a:r>
              <a:rPr lang="ru-RU" dirty="0" smtClean="0"/>
              <a:t>Выйти на аналитический уровень осмысления проблемы</a:t>
            </a:r>
          </a:p>
          <a:p>
            <a:endParaRPr lang="ru-RU" dirty="0" smtClean="0"/>
          </a:p>
          <a:p>
            <a:r>
              <a:rPr lang="ru-RU" dirty="0" smtClean="0"/>
              <a:t>Уложиться в сроки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1643042" y="1214422"/>
            <a:ext cx="178595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rot="5400000">
            <a:off x="4436275" y="1502563"/>
            <a:ext cx="419088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0"/>
          </p:cNvCxnSpPr>
          <p:nvPr/>
        </p:nvCxnSpPr>
        <p:spPr>
          <a:xfrm>
            <a:off x="5572132" y="1285860"/>
            <a:ext cx="1928827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5" y="1785926"/>
            <a:ext cx="3000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учащихся</a:t>
            </a:r>
          </a:p>
          <a:p>
            <a:endParaRPr lang="ru-RU" dirty="0" smtClean="0"/>
          </a:p>
          <a:p>
            <a:r>
              <a:rPr lang="ru-RU" dirty="0" smtClean="0"/>
              <a:t>Способность ставить проблему и находить ее решение</a:t>
            </a:r>
          </a:p>
          <a:p>
            <a:endParaRPr lang="ru-RU" dirty="0" smtClean="0"/>
          </a:p>
          <a:p>
            <a:r>
              <a:rPr lang="ru-RU" dirty="0" smtClean="0"/>
              <a:t>Умение работать с информацией</a:t>
            </a:r>
          </a:p>
          <a:p>
            <a:endParaRPr lang="ru-RU" dirty="0" smtClean="0"/>
          </a:p>
          <a:p>
            <a:r>
              <a:rPr lang="ru-RU" dirty="0" smtClean="0"/>
              <a:t>Отстаивание своей позиции</a:t>
            </a:r>
          </a:p>
          <a:p>
            <a:endParaRPr lang="ru-RU" dirty="0" smtClean="0"/>
          </a:p>
          <a:p>
            <a:r>
              <a:rPr lang="ru-RU" dirty="0" smtClean="0"/>
              <a:t>Способность критически мыслить</a:t>
            </a:r>
          </a:p>
          <a:p>
            <a:endParaRPr lang="ru-RU" dirty="0" smtClean="0"/>
          </a:p>
          <a:p>
            <a:r>
              <a:rPr lang="ru-RU" dirty="0" smtClean="0"/>
              <a:t>Готовность к учебе в ВУЗе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428992" y="1714488"/>
            <a:ext cx="29289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родителей</a:t>
            </a:r>
          </a:p>
          <a:p>
            <a:endParaRPr lang="ru-RU" dirty="0" smtClean="0"/>
          </a:p>
          <a:p>
            <a:r>
              <a:rPr lang="ru-RU" dirty="0" smtClean="0"/>
              <a:t>Рост самостоятельности и ответственности</a:t>
            </a:r>
          </a:p>
          <a:p>
            <a:endParaRPr lang="ru-RU" dirty="0" smtClean="0"/>
          </a:p>
          <a:p>
            <a:r>
              <a:rPr lang="ru-RU" dirty="0" smtClean="0"/>
              <a:t>Способность решать жизненные проблемы</a:t>
            </a:r>
          </a:p>
          <a:p>
            <a:endParaRPr lang="ru-RU" dirty="0" smtClean="0"/>
          </a:p>
          <a:p>
            <a:r>
              <a:rPr lang="ru-RU" dirty="0" err="1" smtClean="0"/>
              <a:t>Самоактуализация</a:t>
            </a:r>
            <a:r>
              <a:rPr lang="ru-RU" dirty="0" smtClean="0"/>
              <a:t> ребенка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1714488"/>
            <a:ext cx="2786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учителей</a:t>
            </a:r>
          </a:p>
          <a:p>
            <a:endParaRPr lang="ru-RU" dirty="0" smtClean="0"/>
          </a:p>
          <a:p>
            <a:r>
              <a:rPr lang="ru-RU" dirty="0" smtClean="0"/>
              <a:t>Рост профессионального мастерства</a:t>
            </a:r>
          </a:p>
          <a:p>
            <a:endParaRPr lang="ru-RU" dirty="0" smtClean="0"/>
          </a:p>
          <a:p>
            <a:r>
              <a:rPr lang="ru-RU" dirty="0" smtClean="0"/>
              <a:t>Опыт новых отношений сотрудничества</a:t>
            </a:r>
          </a:p>
          <a:p>
            <a:endParaRPr lang="ru-RU" dirty="0" smtClean="0"/>
          </a:p>
          <a:p>
            <a:r>
              <a:rPr lang="ru-RU" dirty="0" smtClean="0"/>
              <a:t>Реализация потребности учителя быть успешным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5" idx="0"/>
          </p:cNvCxnSpPr>
          <p:nvPr/>
        </p:nvCxnSpPr>
        <p:spPr>
          <a:xfrm rot="10800000" flipV="1">
            <a:off x="1643044" y="1142984"/>
            <a:ext cx="1143023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</p:cNvCxnSpPr>
          <p:nvPr/>
        </p:nvCxnSpPr>
        <p:spPr>
          <a:xfrm rot="5400000">
            <a:off x="4471994" y="1466844"/>
            <a:ext cx="347650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>
            <a:off x="5786446" y="1142984"/>
            <a:ext cx="1964529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206</Words>
  <Application>Microsoft Office PowerPoint</Application>
  <PresentationFormat>Экран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Особенности проектно-исследовательской деятельности  в старшей школе</vt:lpstr>
      <vt:lpstr>Цели и задачи  исследовательской деятельности </vt:lpstr>
      <vt:lpstr>Этапы реализации  исследовательского проекта</vt:lpstr>
      <vt:lpstr>1 этап - организационный</vt:lpstr>
      <vt:lpstr>2 этап – информационно-аналитический</vt:lpstr>
      <vt:lpstr>3 этап - базовый</vt:lpstr>
      <vt:lpstr>4 этап - заключительный</vt:lpstr>
      <vt:lpstr>Проблемы</vt:lpstr>
      <vt:lpstr>Результаты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проектной деятельности в старшей школе</dc:title>
  <dc:creator>Serq</dc:creator>
  <cp:lastModifiedBy>1</cp:lastModifiedBy>
  <cp:revision>22</cp:revision>
  <dcterms:created xsi:type="dcterms:W3CDTF">2013-04-07T18:34:15Z</dcterms:created>
  <dcterms:modified xsi:type="dcterms:W3CDTF">2013-04-17T23:05:07Z</dcterms:modified>
</cp:coreProperties>
</file>