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75" r:id="rId5"/>
    <p:sldId id="272" r:id="rId6"/>
    <p:sldId id="263" r:id="rId7"/>
    <p:sldId id="280" r:id="rId8"/>
    <p:sldId id="267" r:id="rId9"/>
    <p:sldId id="274" r:id="rId10"/>
    <p:sldId id="28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63C6-9FB8-4531-A96D-B04457D1E9EF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A9A5-C809-467F-AE67-F63C6BEB3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63C6-9FB8-4531-A96D-B04457D1E9EF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A9A5-C809-467F-AE67-F63C6BEB3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63C6-9FB8-4531-A96D-B04457D1E9EF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A9A5-C809-467F-AE67-F63C6BEB3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63C6-9FB8-4531-A96D-B04457D1E9EF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A9A5-C809-467F-AE67-F63C6BEB3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63C6-9FB8-4531-A96D-B04457D1E9EF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A9A5-C809-467F-AE67-F63C6BEB3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63C6-9FB8-4531-A96D-B04457D1E9EF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A9A5-C809-467F-AE67-F63C6BEB3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63C6-9FB8-4531-A96D-B04457D1E9EF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A9A5-C809-467F-AE67-F63C6BEB3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63C6-9FB8-4531-A96D-B04457D1E9EF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A9A5-C809-467F-AE67-F63C6BEB3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63C6-9FB8-4531-A96D-B04457D1E9EF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A9A5-C809-467F-AE67-F63C6BEB3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63C6-9FB8-4531-A96D-B04457D1E9EF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A9A5-C809-467F-AE67-F63C6BEB3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863C6-9FB8-4531-A96D-B04457D1E9EF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9A9A5-C809-467F-AE67-F63C6BEB3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863C6-9FB8-4531-A96D-B04457D1E9EF}" type="datetimeFigureOut">
              <a:rPr lang="ru-RU" smtClean="0"/>
              <a:pPr/>
              <a:t>21.08.2014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9A9A5-C809-467F-AE67-F63C6BEB37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Интерпретация рассказа А.П.Чехова «Крыжовник»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Выполнили учащиеся 8 «а» класса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Домашнее задание (на выбор)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714752"/>
            <a:ext cx="8305800" cy="1143000"/>
          </a:xfrm>
        </p:spPr>
        <p:txBody>
          <a:bodyPr/>
          <a:lstStyle/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1643050"/>
            <a:ext cx="778674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AutoNum type="arabicPeriod"/>
            </a:pPr>
            <a:r>
              <a:rPr lang="ru-RU" sz="2400" dirty="0" smtClean="0"/>
              <a:t>Найти в рассказах «Человек в футляре» и «Крыжовник» общие мотивы.  Оформить их в виде слайда к презентации или письменно в тетради.</a:t>
            </a:r>
          </a:p>
          <a:p>
            <a:pPr marL="342900" lvl="0" indent="-342900">
              <a:buAutoNum type="arabicPeriod"/>
            </a:pPr>
            <a:endParaRPr lang="ru-RU" sz="2400" dirty="0" smtClean="0"/>
          </a:p>
          <a:p>
            <a:pPr lvl="0"/>
            <a:r>
              <a:rPr lang="ru-RU" sz="2400" dirty="0" smtClean="0"/>
              <a:t>2.   Используя выводы урока, придумать и нарисовать или оформить в виде слайда обложку к «футлярной трилогии»  Чехова.</a:t>
            </a:r>
          </a:p>
          <a:p>
            <a:pPr lvl="0"/>
            <a:endParaRPr lang="ru-RU" sz="2400" dirty="0" smtClean="0"/>
          </a:p>
          <a:p>
            <a:pPr lvl="0"/>
            <a:r>
              <a:rPr lang="ru-RU" sz="2400" dirty="0" smtClean="0"/>
              <a:t>3.   Прочитать рассказ «О любви» и сделать презентацию к осмыслению авторской позиции в тексте.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urklass.ucoz.ru/graffiti/0/7/C41-21kopiy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357166"/>
            <a:ext cx="1673495" cy="29717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85728"/>
            <a:ext cx="7772400" cy="1470025"/>
          </a:xfrm>
        </p:spPr>
        <p:txBody>
          <a:bodyPr/>
          <a:lstStyle/>
          <a:p>
            <a:pPr algn="l"/>
            <a:r>
              <a:rPr lang="ru-RU" dirty="0" smtClean="0"/>
              <a:t>Дневник читателя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2000240"/>
            <a:ext cx="9144000" cy="4572032"/>
          </a:xfrm>
        </p:spPr>
        <p:txBody>
          <a:bodyPr>
            <a:normAutofit fontScale="77500" lnSpcReduction="20000"/>
          </a:bodyPr>
          <a:lstStyle/>
          <a:p>
            <a:pPr lvl="0" algn="l">
              <a:buFont typeface="Wingdings" pitchFamily="2" charset="2"/>
              <a:buChar char="Ø"/>
            </a:pPr>
            <a:r>
              <a:rPr lang="ru-RU" i="1" dirty="0">
                <a:solidFill>
                  <a:schemeClr val="tx1"/>
                </a:solidFill>
              </a:rPr>
              <a:t>Почему на вкус крыжовник для каждого брата </a:t>
            </a:r>
            <a:endParaRPr lang="ru-RU" i="1" dirty="0" smtClean="0">
              <a:solidFill>
                <a:schemeClr val="tx1"/>
              </a:solidFill>
            </a:endParaRPr>
          </a:p>
          <a:p>
            <a:pPr lvl="0" algn="l"/>
            <a:r>
              <a:rPr lang="ru-RU" i="1" dirty="0" smtClean="0">
                <a:solidFill>
                  <a:schemeClr val="tx1"/>
                </a:solidFill>
              </a:rPr>
              <a:t>был </a:t>
            </a:r>
            <a:r>
              <a:rPr lang="ru-RU" i="1" dirty="0">
                <a:solidFill>
                  <a:schemeClr val="tx1"/>
                </a:solidFill>
              </a:rPr>
              <a:t>разным?</a:t>
            </a:r>
            <a:endParaRPr lang="ru-RU" dirty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Ø"/>
            </a:pPr>
            <a:r>
              <a:rPr lang="ru-RU" i="1" dirty="0">
                <a:solidFill>
                  <a:schemeClr val="tx1"/>
                </a:solidFill>
              </a:rPr>
              <a:t>Почему И.И. не испытывал радости при виде </a:t>
            </a:r>
            <a:endParaRPr lang="ru-RU" i="1" dirty="0" smtClean="0">
              <a:solidFill>
                <a:schemeClr val="tx1"/>
              </a:solidFill>
            </a:endParaRPr>
          </a:p>
          <a:p>
            <a:pPr lvl="0" algn="l"/>
            <a:r>
              <a:rPr lang="ru-RU" i="1" dirty="0" smtClean="0">
                <a:solidFill>
                  <a:schemeClr val="tx1"/>
                </a:solidFill>
              </a:rPr>
              <a:t>счастья </a:t>
            </a:r>
            <a:r>
              <a:rPr lang="ru-RU" i="1" dirty="0">
                <a:solidFill>
                  <a:schemeClr val="tx1"/>
                </a:solidFill>
              </a:rPr>
              <a:t>Н.И.?</a:t>
            </a:r>
            <a:endParaRPr lang="ru-RU" dirty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Ø"/>
            </a:pPr>
            <a:r>
              <a:rPr lang="ru-RU" i="1" dirty="0">
                <a:solidFill>
                  <a:schemeClr val="tx1"/>
                </a:solidFill>
              </a:rPr>
              <a:t>Почему Н.И. так дорожил своим имением?</a:t>
            </a:r>
            <a:endParaRPr lang="ru-RU" dirty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Ø"/>
            </a:pPr>
            <a:r>
              <a:rPr lang="ru-RU" i="1" dirty="0">
                <a:solidFill>
                  <a:schemeClr val="tx1"/>
                </a:solidFill>
              </a:rPr>
              <a:t>Почему рассказ Ивана Ивановича не удовлетворил </a:t>
            </a:r>
            <a:endParaRPr lang="ru-RU" i="1" dirty="0" smtClean="0">
              <a:solidFill>
                <a:schemeClr val="tx1"/>
              </a:solidFill>
            </a:endParaRPr>
          </a:p>
          <a:p>
            <a:pPr lvl="0" algn="l"/>
            <a:r>
              <a:rPr lang="ru-RU" i="1" dirty="0" smtClean="0">
                <a:solidFill>
                  <a:schemeClr val="tx1"/>
                </a:solidFill>
              </a:rPr>
              <a:t>ни </a:t>
            </a:r>
            <a:r>
              <a:rPr lang="ru-RU" i="1" dirty="0" err="1">
                <a:solidFill>
                  <a:schemeClr val="tx1"/>
                </a:solidFill>
              </a:rPr>
              <a:t>Буркина</a:t>
            </a:r>
            <a:r>
              <a:rPr lang="ru-RU" i="1" dirty="0">
                <a:solidFill>
                  <a:schemeClr val="tx1"/>
                </a:solidFill>
              </a:rPr>
              <a:t> , </a:t>
            </a:r>
            <a:r>
              <a:rPr lang="ru-RU" i="1" dirty="0" err="1">
                <a:solidFill>
                  <a:schemeClr val="tx1"/>
                </a:solidFill>
              </a:rPr>
              <a:t>ни</a:t>
            </a:r>
            <a:r>
              <a:rPr lang="ru-RU" i="1" dirty="0">
                <a:solidFill>
                  <a:schemeClr val="tx1"/>
                </a:solidFill>
              </a:rPr>
              <a:t> Алёхина?</a:t>
            </a:r>
            <a:endParaRPr lang="ru-RU" dirty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Ø"/>
            </a:pPr>
            <a:r>
              <a:rPr lang="ru-RU" i="1" dirty="0">
                <a:solidFill>
                  <a:schemeClr val="tx1"/>
                </a:solidFill>
              </a:rPr>
              <a:t>Зачем Иван Иванович рассказывает историю своего брата?</a:t>
            </a:r>
            <a:endParaRPr lang="ru-RU" dirty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Ø"/>
            </a:pPr>
            <a:r>
              <a:rPr lang="ru-RU" i="1" dirty="0">
                <a:solidFill>
                  <a:schemeClr val="tx1"/>
                </a:solidFill>
              </a:rPr>
              <a:t>Зачем вообще нужен рассказ в рассказе? </a:t>
            </a:r>
            <a:endParaRPr lang="ru-RU" dirty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Ø"/>
            </a:pPr>
            <a:r>
              <a:rPr lang="ru-RU" i="1" dirty="0">
                <a:solidFill>
                  <a:schemeClr val="tx1"/>
                </a:solidFill>
              </a:rPr>
              <a:t>Почему после посещения брата И.И. стало невыносимо бывать в городе?</a:t>
            </a:r>
            <a:endParaRPr lang="ru-RU" dirty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Ø"/>
            </a:pPr>
            <a:r>
              <a:rPr lang="ru-RU" i="1" dirty="0">
                <a:solidFill>
                  <a:schemeClr val="tx1"/>
                </a:solidFill>
              </a:rPr>
              <a:t>Почему рассказ назван «Крыжовник»?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7772400" cy="1470025"/>
          </a:xfrm>
        </p:spPr>
        <p:txBody>
          <a:bodyPr/>
          <a:lstStyle/>
          <a:p>
            <a:pPr algn="l"/>
            <a:r>
              <a:rPr lang="ru-RU" dirty="0" smtClean="0"/>
              <a:t>Замысел рассказа</a:t>
            </a:r>
            <a:endParaRPr lang="ru-RU" dirty="0"/>
          </a:p>
        </p:txBody>
      </p:sp>
      <p:pic>
        <p:nvPicPr>
          <p:cNvPr id="5" name="Picture 18" descr="http://i.i.ua/photo/images/pic/6/8/3249186_34bd4e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0"/>
            <a:ext cx="2643206" cy="33356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0" y="1643050"/>
            <a:ext cx="8786874" cy="1752600"/>
          </a:xfrm>
        </p:spPr>
        <p:txBody>
          <a:bodyPr>
            <a:normAutofit fontScale="25000" lnSpcReduction="20000"/>
          </a:bodyPr>
          <a:lstStyle/>
          <a:p>
            <a:r>
              <a:rPr lang="ru-RU" sz="8000" b="1" i="1" dirty="0">
                <a:solidFill>
                  <a:schemeClr val="tx1"/>
                </a:solidFill>
              </a:rPr>
              <a:t>Из записных книжек автора.</a:t>
            </a:r>
            <a:endParaRPr lang="ru-RU" sz="8000" dirty="0">
              <a:solidFill>
                <a:schemeClr val="tx1"/>
              </a:solidFill>
            </a:endParaRPr>
          </a:p>
          <a:p>
            <a:r>
              <a:rPr lang="ru-RU" sz="8000" dirty="0">
                <a:solidFill>
                  <a:schemeClr val="tx1"/>
                </a:solidFill>
              </a:rPr>
              <a:t>Черновые редакции.</a:t>
            </a:r>
          </a:p>
          <a:p>
            <a:pPr algn="l"/>
            <a:r>
              <a:rPr lang="ru-RU" sz="8000" dirty="0" smtClean="0">
                <a:solidFill>
                  <a:schemeClr val="tx1"/>
                </a:solidFill>
              </a:rPr>
              <a:t>1) «Заглавие</a:t>
            </a:r>
            <a:r>
              <a:rPr lang="ru-RU" sz="8000" dirty="0">
                <a:solidFill>
                  <a:schemeClr val="tx1"/>
                </a:solidFill>
              </a:rPr>
              <a:t>: Крыжовник. X. служит в департаменте, страшно скуп, копит деньги. Мечта: женится, купит имение, будет спать на солнышке, пить на зеленой травке, есть свои щи. Прошло 25, 40, 45 лет. Уж он отказался от женитьбы, мечтает об имении.</a:t>
            </a:r>
          </a:p>
          <a:p>
            <a:pPr algn="l"/>
            <a:r>
              <a:rPr lang="ru-RU" sz="8000" dirty="0">
                <a:solidFill>
                  <a:schemeClr val="tx1"/>
                </a:solidFill>
              </a:rPr>
              <a:t>Наконец 60. Читает многообещающие соблазнительные объявления о сотнях десятинах, рощах, реках, прудах, мельницах. Отставка. Покупает через комиссионера </a:t>
            </a:r>
            <a:r>
              <a:rPr lang="ru-RU" sz="8000" dirty="0" err="1">
                <a:solidFill>
                  <a:schemeClr val="tx1"/>
                </a:solidFill>
              </a:rPr>
              <a:t>именьишко</a:t>
            </a:r>
            <a:r>
              <a:rPr lang="ru-RU" sz="8000" dirty="0">
                <a:solidFill>
                  <a:schemeClr val="tx1"/>
                </a:solidFill>
              </a:rPr>
              <a:t> на пруде... Обходит свой сад и чувствует, что чего-то недостает. Останавливается на мысли, что недостает крыжовника, посылает в питомник. Через 2 - 3 года, когда у него рак желудка и подходит смерть, ему подают на тарелке его крыжовник. Он поглядел равнодушно…»</a:t>
            </a:r>
          </a:p>
          <a:p>
            <a:pPr algn="l"/>
            <a:r>
              <a:rPr lang="ru-RU" sz="8000" dirty="0" smtClean="0">
                <a:solidFill>
                  <a:schemeClr val="tx1"/>
                </a:solidFill>
              </a:rPr>
              <a:t>2) «Глядя </a:t>
            </a:r>
            <a:r>
              <a:rPr lang="ru-RU" sz="8000" dirty="0">
                <a:solidFill>
                  <a:schemeClr val="tx1"/>
                </a:solidFill>
              </a:rPr>
              <a:t>на тарелку с крыжовником: вот все, что дала мне в конце концов жизнь».</a:t>
            </a:r>
          </a:p>
          <a:p>
            <a:pPr algn="l"/>
            <a:r>
              <a:rPr lang="ru-RU" sz="8000" dirty="0">
                <a:solidFill>
                  <a:schemeClr val="tx1"/>
                </a:solidFill>
              </a:rPr>
              <a:t>Несколькими строками ниже: «Крыжовник был кисел. «Как глупо», – сказал чиновник и умер».</a:t>
            </a:r>
          </a:p>
          <a:p>
            <a:pPr algn="l"/>
            <a:r>
              <a:rPr lang="ru-RU" sz="8000" dirty="0">
                <a:solidFill>
                  <a:schemeClr val="tx1"/>
                </a:solidFill>
              </a:rPr>
              <a:t> </a:t>
            </a:r>
          </a:p>
          <a:p>
            <a:r>
              <a:rPr lang="ru-RU" sz="11200" b="1" i="1" dirty="0">
                <a:solidFill>
                  <a:schemeClr val="tx1"/>
                </a:solidFill>
              </a:rPr>
              <a:t>Как изменился финал истории  о Николае </a:t>
            </a:r>
            <a:r>
              <a:rPr lang="ru-RU" sz="11200" b="1" i="1" dirty="0" err="1">
                <a:solidFill>
                  <a:schemeClr val="tx1"/>
                </a:solidFill>
              </a:rPr>
              <a:t>Иваныче</a:t>
            </a:r>
            <a:r>
              <a:rPr lang="ru-RU" sz="11200" b="1" dirty="0">
                <a:solidFill>
                  <a:schemeClr val="tx1"/>
                </a:solidFill>
              </a:rPr>
              <a:t>?</a:t>
            </a:r>
            <a:endParaRPr lang="ru-RU" sz="112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7772400" cy="1470025"/>
          </a:xfrm>
        </p:spPr>
        <p:txBody>
          <a:bodyPr/>
          <a:lstStyle/>
          <a:p>
            <a:pPr algn="l"/>
            <a:r>
              <a:rPr lang="ru-RU" dirty="0" smtClean="0"/>
              <a:t>Замысел рассказа</a:t>
            </a:r>
            <a:endParaRPr lang="ru-RU" dirty="0"/>
          </a:p>
        </p:txBody>
      </p:sp>
      <p:pic>
        <p:nvPicPr>
          <p:cNvPr id="5" name="Picture 18" descr="http://i.i.ua/photo/images/pic/6/8/3249186_34bd4e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0"/>
            <a:ext cx="2643206" cy="33356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0" y="1643050"/>
            <a:ext cx="8786874" cy="5214950"/>
          </a:xfrm>
        </p:spPr>
        <p:txBody>
          <a:bodyPr>
            <a:normAutofit/>
          </a:bodyPr>
          <a:lstStyle/>
          <a:p>
            <a:pPr algn="l"/>
            <a:r>
              <a:rPr lang="ru-RU" sz="8000" dirty="0">
                <a:solidFill>
                  <a:schemeClr val="tx1"/>
                </a:solidFill>
              </a:rPr>
              <a:t> </a:t>
            </a:r>
          </a:p>
          <a:p>
            <a:pPr algn="l"/>
            <a:r>
              <a:rPr lang="ru-RU" b="1" i="1" dirty="0">
                <a:solidFill>
                  <a:schemeClr val="tx1"/>
                </a:solidFill>
              </a:rPr>
              <a:t>Как изменился финал истории  о </a:t>
            </a:r>
            <a:endParaRPr lang="ru-RU" b="1" i="1" dirty="0" smtClean="0">
              <a:solidFill>
                <a:schemeClr val="tx1"/>
              </a:solidFill>
            </a:endParaRPr>
          </a:p>
          <a:p>
            <a:pPr algn="l"/>
            <a:r>
              <a:rPr lang="ru-RU" b="1" i="1" dirty="0" smtClean="0">
                <a:solidFill>
                  <a:schemeClr val="tx1"/>
                </a:solidFill>
              </a:rPr>
              <a:t>Николае </a:t>
            </a:r>
            <a:r>
              <a:rPr lang="ru-RU" b="1" i="1" dirty="0" err="1">
                <a:solidFill>
                  <a:schemeClr val="tx1"/>
                </a:solidFill>
              </a:rPr>
              <a:t>Иваныче</a:t>
            </a:r>
            <a:r>
              <a:rPr lang="ru-RU" b="1" dirty="0" smtClean="0">
                <a:solidFill>
                  <a:schemeClr val="tx1"/>
                </a:solidFill>
              </a:rPr>
              <a:t>?</a:t>
            </a:r>
          </a:p>
          <a:p>
            <a:pPr algn="l"/>
            <a:endParaRPr lang="ru-RU" b="1" dirty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</a:rPr>
              <a:t> Герой счастлив!</a:t>
            </a:r>
          </a:p>
          <a:p>
            <a:pPr algn="l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</a:rPr>
              <a:t>У героя появился брат.</a:t>
            </a:r>
          </a:p>
          <a:p>
            <a:pPr algn="l">
              <a:buFont typeface="Wingdings" pitchFamily="2" charset="2"/>
              <a:buChar char="Ø"/>
            </a:pPr>
            <a:r>
              <a:rPr lang="ru-RU" sz="2400" b="1" dirty="0" smtClean="0">
                <a:solidFill>
                  <a:schemeClr val="tx1"/>
                </a:solidFill>
              </a:rPr>
              <a:t>История Н.И. получила обрамление (рассказ в рассказе)</a:t>
            </a:r>
            <a:endParaRPr lang="ru-RU" sz="24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urklass.ucoz.ru/graffiti/0/7/C41-21kopiy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357166"/>
            <a:ext cx="1673495" cy="2971768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7772400" cy="1470025"/>
          </a:xfrm>
        </p:spPr>
        <p:txBody>
          <a:bodyPr/>
          <a:lstStyle/>
          <a:p>
            <a:pPr algn="l"/>
            <a:r>
              <a:rPr lang="ru-RU" dirty="0" smtClean="0"/>
              <a:t>Проблемный вопрос</a:t>
            </a:r>
            <a:br>
              <a:rPr lang="ru-RU" dirty="0" smtClean="0"/>
            </a:br>
            <a:r>
              <a:rPr lang="ru-RU" dirty="0" smtClean="0"/>
              <a:t> урока. Гипотезы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285992"/>
            <a:ext cx="7643866" cy="4000528"/>
          </a:xfrm>
        </p:spPr>
        <p:txBody>
          <a:bodyPr>
            <a:normAutofit/>
          </a:bodyPr>
          <a:lstStyle/>
          <a:p>
            <a:pPr algn="l"/>
            <a:r>
              <a:rPr lang="ru-RU" sz="2400" b="1" i="1" dirty="0">
                <a:solidFill>
                  <a:schemeClr val="tx1"/>
                </a:solidFill>
              </a:rPr>
              <a:t>Почему автор меняет  финал истории о Н.И. </a:t>
            </a:r>
            <a:endParaRPr lang="ru-RU" sz="2400" b="1" i="1" dirty="0" smtClean="0">
              <a:solidFill>
                <a:schemeClr val="tx1"/>
              </a:solidFill>
            </a:endParaRPr>
          </a:p>
          <a:p>
            <a:pPr algn="l"/>
            <a:r>
              <a:rPr lang="ru-RU" sz="2400" b="1" i="1" dirty="0" smtClean="0">
                <a:solidFill>
                  <a:schemeClr val="tx1"/>
                </a:solidFill>
              </a:rPr>
              <a:t>с </a:t>
            </a:r>
            <a:r>
              <a:rPr lang="ru-RU" sz="2400" b="1" i="1" dirty="0">
                <a:solidFill>
                  <a:schemeClr val="tx1"/>
                </a:solidFill>
              </a:rPr>
              <a:t>грустного на счастливый</a:t>
            </a:r>
            <a:r>
              <a:rPr lang="ru-RU" sz="2400" b="1" i="1" dirty="0" smtClean="0">
                <a:solidFill>
                  <a:schemeClr val="tx1"/>
                </a:solidFill>
              </a:rPr>
              <a:t>?</a:t>
            </a:r>
          </a:p>
          <a:p>
            <a:pPr algn="l"/>
            <a:endParaRPr lang="ru-RU" sz="2400" b="1" i="1" dirty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Ø"/>
            </a:pPr>
            <a:r>
              <a:rPr lang="ru-RU" sz="2400" b="1" i="1" dirty="0">
                <a:solidFill>
                  <a:schemeClr val="tx1"/>
                </a:solidFill>
              </a:rPr>
              <a:t>Чтобы включить в сюжет реакцию И.И. на счастье своего брата.</a:t>
            </a:r>
            <a:endParaRPr lang="ru-RU" sz="2400" dirty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Ø"/>
            </a:pPr>
            <a:r>
              <a:rPr lang="ru-RU" sz="2400" b="1" i="1" dirty="0">
                <a:solidFill>
                  <a:schemeClr val="tx1"/>
                </a:solidFill>
              </a:rPr>
              <a:t>Чтобы сравнить счастливого И.И. с другими героями произведения.</a:t>
            </a:r>
            <a:endParaRPr lang="ru-RU" sz="2400" dirty="0">
              <a:solidFill>
                <a:schemeClr val="tx1"/>
              </a:solidFill>
            </a:endParaRPr>
          </a:p>
          <a:p>
            <a:pPr lvl="0" algn="l">
              <a:buFont typeface="Wingdings" pitchFamily="2" charset="2"/>
              <a:buChar char="Ø"/>
            </a:pPr>
            <a:r>
              <a:rPr lang="ru-RU" sz="2400" b="1" i="1" dirty="0">
                <a:solidFill>
                  <a:schemeClr val="tx1"/>
                </a:solidFill>
              </a:rPr>
              <a:t>Чтобы усилить впечатление на читателя от истории И.И.</a:t>
            </a:r>
            <a:endParaRPr lang="ru-RU" sz="2400" dirty="0">
              <a:solidFill>
                <a:schemeClr val="tx1"/>
              </a:solidFill>
            </a:endParaRPr>
          </a:p>
          <a:p>
            <a:pPr algn="l"/>
            <a:endParaRPr lang="ru-RU" sz="2400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1470025"/>
          </a:xfrm>
        </p:spPr>
        <p:txBody>
          <a:bodyPr/>
          <a:lstStyle/>
          <a:p>
            <a:pPr algn="l"/>
            <a:r>
              <a:rPr lang="ru-RU" dirty="0" smtClean="0"/>
              <a:t>Итог жизни Н.И.?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643182"/>
            <a:ext cx="4714908" cy="1143000"/>
          </a:xfrm>
        </p:spPr>
        <p:txBody>
          <a:bodyPr/>
          <a:lstStyle/>
          <a:p>
            <a:pPr algn="l"/>
            <a:r>
              <a:rPr lang="ru-RU" sz="2800" dirty="0" smtClean="0">
                <a:solidFill>
                  <a:schemeClr val="tx1"/>
                </a:solidFill>
              </a:rPr>
              <a:t>Усадьба с крыжовником 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  <p:pic>
        <p:nvPicPr>
          <p:cNvPr id="5" name="Рисунок 4" descr="'Крыжовник'. Рисунок Т. В. Шишмаревой. 195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5074" y="357166"/>
            <a:ext cx="2500330" cy="38576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500034" y="5072074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Счастливый человек</a:t>
            </a:r>
            <a:r>
              <a:rPr lang="ru-RU" sz="6000" dirty="0" smtClean="0"/>
              <a:t>!?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772400" cy="1470025"/>
          </a:xfrm>
        </p:spPr>
        <p:txBody>
          <a:bodyPr/>
          <a:lstStyle/>
          <a:p>
            <a:r>
              <a:rPr lang="ru-RU" dirty="0" smtClean="0"/>
              <a:t>Другие герои рассказа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357826"/>
            <a:ext cx="8143932" cy="1143000"/>
          </a:xfrm>
        </p:spPr>
        <p:txBody>
          <a:bodyPr/>
          <a:lstStyle/>
          <a:p>
            <a:pPr algn="l"/>
            <a:r>
              <a:rPr lang="ru-RU" u="sng" dirty="0" smtClean="0">
                <a:solidFill>
                  <a:schemeClr val="tx1"/>
                </a:solidFill>
              </a:rPr>
              <a:t>Кого из них можно назвать счастливым?</a:t>
            </a:r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1571612"/>
            <a:ext cx="200026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/>
              <a:t>Иван </a:t>
            </a:r>
            <a:r>
              <a:rPr lang="ru-RU" sz="2800" u="sng" dirty="0" err="1" smtClean="0"/>
              <a:t>Иваныч</a:t>
            </a:r>
            <a:endParaRPr lang="ru-RU" sz="2800" u="sng" dirty="0" smtClean="0"/>
          </a:p>
          <a:p>
            <a:endParaRPr lang="ru-RU" sz="2800" dirty="0" smtClean="0"/>
          </a:p>
          <a:p>
            <a:r>
              <a:rPr lang="ru-RU" sz="2800" dirty="0" smtClean="0"/>
              <a:t>«Ах, если б я был молод!»</a:t>
            </a:r>
          </a:p>
          <a:p>
            <a:r>
              <a:rPr lang="ru-RU" sz="2000" dirty="0" smtClean="0"/>
              <a:t>(«Крыжовник»)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286116" y="1571612"/>
            <a:ext cx="2571768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err="1" smtClean="0"/>
              <a:t>Буркин</a:t>
            </a:r>
            <a:endParaRPr lang="ru-RU" sz="2800" u="sng" dirty="0" smtClean="0"/>
          </a:p>
          <a:p>
            <a:endParaRPr lang="ru-RU" sz="2800" dirty="0" smtClean="0"/>
          </a:p>
          <a:p>
            <a:r>
              <a:rPr lang="ru-RU" sz="2800" dirty="0" smtClean="0"/>
              <a:t> «суровая, утомительная, бестолковая жизнь»</a:t>
            </a:r>
          </a:p>
          <a:p>
            <a:r>
              <a:rPr lang="ru-RU" sz="2000" dirty="0" smtClean="0"/>
              <a:t>(«Человек в футляре»)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215074" y="1643050"/>
            <a:ext cx="20002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/>
              <a:t>Алёхин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pPr algn="ctr"/>
            <a:r>
              <a:rPr lang="ru-RU" sz="2800" dirty="0" smtClean="0"/>
              <a:t>?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000" dirty="0" smtClean="0"/>
              <a:t>(«О любви»)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rdlove.ru/wp-content/uploads/2011/06/4662364-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3571876"/>
            <a:ext cx="2943220" cy="306585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-285776"/>
            <a:ext cx="8929718" cy="1470025"/>
          </a:xfrm>
        </p:spPr>
        <p:txBody>
          <a:bodyPr/>
          <a:lstStyle/>
          <a:p>
            <a:pPr algn="l"/>
            <a:r>
              <a:rPr lang="ru-RU" dirty="0" smtClean="0"/>
              <a:t>Авторское представление о счастье?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714752"/>
            <a:ext cx="8305800" cy="1143000"/>
          </a:xfrm>
        </p:spPr>
        <p:txBody>
          <a:bodyPr/>
          <a:lstStyle/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  <p:pic>
        <p:nvPicPr>
          <p:cNvPr id="4" name="Picture 2" descr="C:\Documents and Settings\Администратор\Рабочий стол\Чехов к открытому уроку\Левитан Река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1214422"/>
            <a:ext cx="3668529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2" descr="C:\Documents and Settings\Администратор\Рабочий стол\Чехов к открытому уроку\Писсарро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29256" y="1214422"/>
            <a:ext cx="3161815" cy="25308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http://101.ru/vardata/modules/phorum/images/241703121/33983/orig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4286256"/>
            <a:ext cx="3357554" cy="20716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4214810" y="2928934"/>
            <a:ext cx="1075936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5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</a:rPr>
              <a:t>?</a:t>
            </a:r>
            <a:endParaRPr lang="ru-RU" sz="15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>
                  <a:lumMod val="75000"/>
                  <a:lumOff val="25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0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Понятие «футляра» в рассказе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3714752"/>
            <a:ext cx="8305800" cy="1143000"/>
          </a:xfrm>
        </p:spPr>
        <p:txBody>
          <a:bodyPr/>
          <a:lstStyle/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596" y="1225689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28662" y="1928802"/>
            <a:ext cx="664373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Футляр – это </a:t>
            </a:r>
          </a:p>
          <a:p>
            <a:pPr algn="ctr"/>
            <a:endParaRPr lang="ru-RU" sz="3200" dirty="0" smtClean="0"/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 усадьба и крыжовник Николая </a:t>
            </a:r>
            <a:r>
              <a:rPr lang="ru-RU" sz="3200" dirty="0" err="1" smtClean="0"/>
              <a:t>Иваныча</a:t>
            </a:r>
            <a:r>
              <a:rPr lang="ru-RU" sz="3200" dirty="0" smtClean="0"/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 успокоенность  </a:t>
            </a:r>
            <a:r>
              <a:rPr lang="ru-RU" sz="3200" dirty="0" err="1" smtClean="0"/>
              <a:t>Буркина</a:t>
            </a:r>
            <a:r>
              <a:rPr lang="ru-RU" sz="3200" dirty="0" smtClean="0"/>
              <a:t> </a:t>
            </a:r>
            <a:r>
              <a:rPr lang="ru-RU" sz="3200" dirty="0" smtClean="0"/>
              <a:t> </a:t>
            </a:r>
            <a:r>
              <a:rPr lang="ru-RU" sz="3200" dirty="0" smtClean="0"/>
              <a:t>и </a:t>
            </a:r>
            <a:r>
              <a:rPr lang="ru-RU" sz="3200" dirty="0" smtClean="0"/>
              <a:t>его безразличие </a:t>
            </a:r>
            <a:r>
              <a:rPr lang="ru-RU" sz="3200" dirty="0" smtClean="0"/>
              <a:t>к рассказу  И.И.;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красивый и уютный дом Алёхина;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/>
              <a:t>жизнь Ивана </a:t>
            </a:r>
            <a:r>
              <a:rPr lang="ru-RU" sz="3200" dirty="0" err="1" smtClean="0"/>
              <a:t>Иваныча</a:t>
            </a:r>
            <a:r>
              <a:rPr lang="ru-RU" sz="3200" dirty="0" smtClean="0"/>
              <a:t> до встречи с братом.</a:t>
            </a:r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828</TotalTime>
  <Words>495</Words>
  <Application>Microsoft Office PowerPoint</Application>
  <PresentationFormat>Экран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Интерпретация рассказа А.П.Чехова «Крыжовник»</vt:lpstr>
      <vt:lpstr>Дневник читателя</vt:lpstr>
      <vt:lpstr>Замысел рассказа</vt:lpstr>
      <vt:lpstr>Замысел рассказа</vt:lpstr>
      <vt:lpstr>Проблемный вопрос  урока. Гипотезы</vt:lpstr>
      <vt:lpstr>Итог жизни Н.И.? </vt:lpstr>
      <vt:lpstr>Другие герои рассказа</vt:lpstr>
      <vt:lpstr>Авторское представление о счастье?</vt:lpstr>
      <vt:lpstr>Понятие «футляра» в рассказе</vt:lpstr>
      <vt:lpstr>Домашнее задание (на выбор)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Интерпретация рассказа А.П.Чехова «Крыжовник»</dc:title>
  <dc:creator>___</dc:creator>
  <cp:lastModifiedBy>___</cp:lastModifiedBy>
  <cp:revision>73</cp:revision>
  <dcterms:created xsi:type="dcterms:W3CDTF">2013-10-20T15:51:22Z</dcterms:created>
  <dcterms:modified xsi:type="dcterms:W3CDTF">2014-08-21T08:02:35Z</dcterms:modified>
</cp:coreProperties>
</file>