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71"/>
  </p:notesMasterIdLst>
  <p:sldIdLst>
    <p:sldId id="256" r:id="rId2"/>
    <p:sldId id="335" r:id="rId3"/>
    <p:sldId id="263" r:id="rId4"/>
    <p:sldId id="261" r:id="rId5"/>
    <p:sldId id="329" r:id="rId6"/>
    <p:sldId id="264" r:id="rId7"/>
    <p:sldId id="268" r:id="rId8"/>
    <p:sldId id="266" r:id="rId9"/>
    <p:sldId id="265" r:id="rId10"/>
    <p:sldId id="271" r:id="rId11"/>
    <p:sldId id="347" r:id="rId12"/>
    <p:sldId id="269" r:id="rId13"/>
    <p:sldId id="330" r:id="rId14"/>
    <p:sldId id="272" r:id="rId15"/>
    <p:sldId id="274" r:id="rId16"/>
    <p:sldId id="273" r:id="rId17"/>
    <p:sldId id="340" r:id="rId18"/>
    <p:sldId id="341" r:id="rId19"/>
    <p:sldId id="342" r:id="rId20"/>
    <p:sldId id="332" r:id="rId21"/>
    <p:sldId id="333" r:id="rId22"/>
    <p:sldId id="334" r:id="rId23"/>
    <p:sldId id="277" r:id="rId24"/>
    <p:sldId id="278" r:id="rId25"/>
    <p:sldId id="279" r:id="rId26"/>
    <p:sldId id="343" r:id="rId27"/>
    <p:sldId id="348" r:id="rId28"/>
    <p:sldId id="349" r:id="rId29"/>
    <p:sldId id="281" r:id="rId30"/>
    <p:sldId id="350" r:id="rId31"/>
    <p:sldId id="282" r:id="rId32"/>
    <p:sldId id="283" r:id="rId33"/>
    <p:sldId id="284" r:id="rId34"/>
    <p:sldId id="285" r:id="rId35"/>
    <p:sldId id="289" r:id="rId36"/>
    <p:sldId id="351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3" r:id="rId49"/>
    <p:sldId id="352" r:id="rId50"/>
    <p:sldId id="305" r:id="rId51"/>
    <p:sldId id="344" r:id="rId52"/>
    <p:sldId id="307" r:id="rId53"/>
    <p:sldId id="306" r:id="rId54"/>
    <p:sldId id="316" r:id="rId55"/>
    <p:sldId id="314" r:id="rId56"/>
    <p:sldId id="317" r:id="rId57"/>
    <p:sldId id="309" r:id="rId58"/>
    <p:sldId id="310" r:id="rId59"/>
    <p:sldId id="311" r:id="rId60"/>
    <p:sldId id="318" r:id="rId61"/>
    <p:sldId id="345" r:id="rId62"/>
    <p:sldId id="346" r:id="rId63"/>
    <p:sldId id="321" r:id="rId64"/>
    <p:sldId id="322" r:id="rId65"/>
    <p:sldId id="323" r:id="rId66"/>
    <p:sldId id="325" r:id="rId67"/>
    <p:sldId id="326" r:id="rId68"/>
    <p:sldId id="327" r:id="rId69"/>
    <p:sldId id="328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99AE2-40F9-405F-83B9-7CDE6B872097}" type="datetimeFigureOut">
              <a:rPr lang="ru-RU" smtClean="0"/>
              <a:t>10.05.2015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54286-F63D-44BD-8AB3-75D07DE62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6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94C600"/>
                </a:solidFill>
              </a:rPr>
              <a:pPr/>
              <a:t>‹#›</a:t>
            </a:fld>
            <a:endParaRPr lang="ru-RU">
              <a:solidFill>
                <a:srgbClr val="94C6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" TargetMode="External"/><Relationship Id="rId2" Type="http://schemas.openxmlformats.org/officeDocument/2006/relationships/hyperlink" Target="http://fcior.edu.ru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7406640" cy="4248472"/>
          </a:xfrm>
        </p:spPr>
        <p:txBody>
          <a:bodyPr>
            <a:noAutofit/>
          </a:bodyPr>
          <a:lstStyle/>
          <a:p>
            <a:r>
              <a:rPr lang="ru-RU" sz="6600" dirty="0" smtClean="0"/>
              <a:t>Проектирование рабочих </a:t>
            </a:r>
            <a:r>
              <a:rPr lang="ru-RU" sz="6600" dirty="0" smtClean="0"/>
              <a:t>программ</a:t>
            </a:r>
            <a:br>
              <a:rPr lang="ru-RU" sz="6600" dirty="0" smtClean="0"/>
            </a:br>
            <a:r>
              <a:rPr lang="ru-RU" sz="2800" dirty="0" smtClean="0"/>
              <a:t>Зам. директора по УВР </a:t>
            </a:r>
            <a:r>
              <a:rPr lang="ru-RU" sz="2800" dirty="0" err="1" smtClean="0"/>
              <a:t>Муль</a:t>
            </a:r>
            <a:r>
              <a:rPr lang="ru-RU" sz="2800" dirty="0" smtClean="0"/>
              <a:t> Л. В.</a:t>
            </a:r>
            <a:br>
              <a:rPr lang="ru-RU" sz="2800" dirty="0" smtClean="0"/>
            </a:br>
            <a:r>
              <a:rPr lang="ru-RU" sz="2800" dirty="0" smtClean="0"/>
              <a:t>2015 год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90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1. Нормативно-правовые документы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(федеральные, региональные)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Федеральный </a:t>
            </a:r>
            <a:r>
              <a:rPr lang="ru-RU" sz="3300" dirty="0"/>
              <a:t>закон от 29.12.2012 №273-ФЗ «Об образовании в Российской Федерации»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Федеральный </a:t>
            </a:r>
            <a:r>
              <a:rPr lang="ru-RU" sz="3300" dirty="0"/>
              <a:t>государственный образовательный стандарт основного общего </a:t>
            </a:r>
            <a:r>
              <a:rPr lang="ru-RU" sz="3300" dirty="0" smtClean="0"/>
              <a:t>образования </a:t>
            </a:r>
            <a:r>
              <a:rPr lang="ru-RU" sz="3300" dirty="0"/>
              <a:t>(приказ Министерства образования и  науки  Российской Федерации  № 1897 от 17.12. 2010 г.,  зарегистрирован в Минюсте России 17 февраля 2011г</a:t>
            </a:r>
            <a:r>
              <a:rPr lang="ru-RU" sz="3300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Приказ </a:t>
            </a:r>
            <a:r>
              <a:rPr lang="ru-RU" sz="3300" dirty="0"/>
              <a:t>Министерства образования и науки Российской Федерации от 28 мая 2014 г. № 594 г</a:t>
            </a:r>
            <a:r>
              <a:rPr lang="ru-RU" sz="3300" dirty="0" smtClean="0"/>
              <a:t>.</a:t>
            </a:r>
          </a:p>
          <a:p>
            <a:pPr marL="514350" lvl="0" indent="-514350">
              <a:buClr>
                <a:srgbClr val="3891A7"/>
              </a:buClr>
              <a:buFont typeface="+mj-lt"/>
              <a:buAutoNum type="arabicPeriod"/>
            </a:pPr>
            <a:r>
              <a:rPr lang="ru-RU" sz="3300" dirty="0">
                <a:solidFill>
                  <a:prstClr val="black"/>
                </a:solidFill>
              </a:rPr>
              <a:t>Закон Санкт-Петербурга от 17.07.2013 N 461-83 (ред. от 17.07.2013) "Об образовании в Санкт-Петербурге" (принят ЗС СПб 26.06.2013).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9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9967" y="301297"/>
            <a:ext cx="8712968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180975" algn="l"/>
              </a:tabLst>
            </a:pPr>
            <a:r>
              <a:rPr lang="ru-RU" sz="2800" b="1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Возможные варианты  использования и оформления  учителем  рабочих программ</a:t>
            </a:r>
            <a:r>
              <a:rPr lang="ru-RU" sz="2800" dirty="0">
                <a:solidFill>
                  <a:prstClr val="white">
                    <a:lumMod val="50000"/>
                  </a:prst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800" dirty="0">
              <a:solidFill>
                <a:prstClr val="white">
                  <a:lumMod val="50000"/>
                </a:prstClr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примерной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программы с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внесенными изменениями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</a:p>
          <a:p>
            <a:pPr algn="just" eaLnBrk="0" hangingPunct="0">
              <a:tabLst>
                <a:tab pos="18097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этом случае необходимы: пояснительная записка с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указанием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внесенных изменений, с указанием  учебника, </a:t>
            </a: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учебных пособий, которые используются для реализации данной программы; учебно-тематическое планирование;</a:t>
            </a:r>
            <a:endParaRPr lang="ru-RU" sz="2400" dirty="0">
              <a:solidFill>
                <a:prstClr val="black"/>
              </a:solidFill>
            </a:endParaRP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Использование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авторской программы с внесенными изменениям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и. В этом случае  необходимы пояснительная записка,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которой указываются внесенные изменения, и учебно-тематическое планирование.</a:t>
            </a:r>
            <a:endParaRPr lang="ru-RU" sz="2400" dirty="0">
              <a:solidFill>
                <a:prstClr val="black"/>
              </a:solidFill>
            </a:endParaRPr>
          </a:p>
          <a:p>
            <a:pPr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Авторская программа  учителя.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Целесообразно для инновационных  программ (позволяющих получать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качественно новый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результат).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Необходимо рецензирование (внешняя экспертиза).</a:t>
            </a:r>
            <a:endParaRPr lang="ru-RU" sz="2400" b="1" i="1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Нормативно-правовые </a:t>
            </a:r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документы (примерные программы или авторская)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«Примерные  программы  по учебным предметам-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------------------- 5-9 класс», М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.: Просвещение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2011 г. (Стандарты второго поколения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Программа для общеобразовательных учреждений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_______ (предмет). _____ класс.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Автор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________________. – М.: ________ (издательство), _______ (год)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Локальные акты ОУ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u="sng" dirty="0"/>
              <a:t>Положение о рабочей программе, принятое в ОУ;</a:t>
            </a:r>
          </a:p>
          <a:p>
            <a:r>
              <a:rPr lang="ru-RU" sz="2400" dirty="0" smtClean="0"/>
              <a:t>Положение </a:t>
            </a:r>
            <a:r>
              <a:rPr lang="ru-RU" sz="2400" dirty="0"/>
              <a:t>об учебном кабинете;</a:t>
            </a:r>
          </a:p>
          <a:p>
            <a:r>
              <a:rPr lang="ru-RU" sz="2400" dirty="0" smtClean="0"/>
              <a:t>Положение </a:t>
            </a:r>
            <a:r>
              <a:rPr lang="ru-RU" sz="2400" dirty="0"/>
              <a:t>о системе оценки индивидуальных достижений учащихся, принятых в ОУ</a:t>
            </a:r>
            <a:r>
              <a:rPr lang="ru-RU" sz="2400" dirty="0" smtClean="0"/>
              <a:t>;</a:t>
            </a:r>
          </a:p>
          <a:p>
            <a:pPr lvl="0">
              <a:buClr>
                <a:srgbClr val="3891A7"/>
              </a:buClr>
            </a:pPr>
            <a:r>
              <a:rPr lang="ru-RU" sz="2400" u="sng" dirty="0">
                <a:solidFill>
                  <a:prstClr val="black"/>
                </a:solidFill>
              </a:rPr>
              <a:t>Устав (новая редакция) ГБОУ гимназия № 524 Московского района СПб (утверждено    КО СПб   07.-9.2011г. № 1757-р).</a:t>
            </a:r>
          </a:p>
          <a:p>
            <a:pPr lvl="0">
              <a:buClr>
                <a:srgbClr val="3891A7"/>
              </a:buClr>
            </a:pPr>
            <a:r>
              <a:rPr lang="ru-RU" sz="2400" u="sng" dirty="0">
                <a:solidFill>
                  <a:prstClr val="black"/>
                </a:solidFill>
              </a:rPr>
              <a:t>9. Учебный план ГБОУ гимназии №524 Московского района СПб на 2014 – 2015 учебный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0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400" b="1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Нормативно-правовые </a:t>
            </a:r>
            <a:r>
              <a:rPr lang="ru-RU" sz="3400" b="1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документы</a:t>
            </a:r>
            <a:br>
              <a:rPr lang="ru-RU" sz="3400" b="1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ru-RU" sz="3400" b="1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(специфика предмета)</a:t>
            </a:r>
            <a:r>
              <a:rPr lang="ru-RU" sz="3400" b="1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ru-RU" sz="3400" b="1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/>
              <a:t>Пример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«О физической культуре и спорте в РФ» от 04.12.2007г. №329-ФЗ (ред. от 21.04 2011г.).</a:t>
            </a:r>
          </a:p>
          <a:p>
            <a:r>
              <a:rPr lang="ru-RU" dirty="0" smtClean="0"/>
              <a:t> </a:t>
            </a:r>
            <a:r>
              <a:rPr lang="ru-RU" dirty="0"/>
              <a:t>Стратегия развития физической культуры и спорта на период до 2020г. </a:t>
            </a:r>
            <a:r>
              <a:rPr lang="ru-RU" dirty="0" smtClean="0"/>
              <a:t>Распоряжение </a:t>
            </a:r>
            <a:r>
              <a:rPr lang="ru-RU" dirty="0"/>
              <a:t>правительства РФ от. 07.08.2009г. № 1101-р.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5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ea typeface="Times New Roman"/>
                <a:cs typeface="+mn-cs"/>
              </a:rPr>
              <a:t>2. Рабочая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ea typeface="Times New Roman"/>
                <a:cs typeface="+mn-cs"/>
              </a:rPr>
              <a:t>программа составлена: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270510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в соответствии с требованиями  федерального компонента государственного стандарта общего образования 2011 года по предмету </a:t>
            </a:r>
            <a:r>
              <a:rPr lang="ru-RU" dirty="0" smtClean="0">
                <a:latin typeface="Times New Roman"/>
                <a:ea typeface="Times New Roman"/>
              </a:rPr>
              <a:t>«----------------»;</a:t>
            </a:r>
            <a:endParaRPr lang="ru-RU" dirty="0">
              <a:latin typeface="Times New Roman"/>
              <a:ea typeface="Times New Roman"/>
            </a:endParaRPr>
          </a:p>
          <a:p>
            <a:pPr marL="270510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 соответствии с концепцией авторской программы </a:t>
            </a:r>
            <a:r>
              <a:rPr lang="ru-RU" dirty="0" smtClean="0">
                <a:latin typeface="Times New Roman"/>
                <a:ea typeface="Times New Roman"/>
              </a:rPr>
              <a:t>-----------------для </a:t>
            </a:r>
            <a:r>
              <a:rPr lang="ru-RU" dirty="0">
                <a:latin typeface="Times New Roman"/>
                <a:ea typeface="Times New Roman"/>
              </a:rPr>
              <a:t>5 класса, под ред. </a:t>
            </a:r>
            <a:r>
              <a:rPr lang="ru-RU" dirty="0" smtClean="0">
                <a:latin typeface="Times New Roman"/>
                <a:ea typeface="Times New Roman"/>
              </a:rPr>
              <a:t>--------------Москва,----------, </a:t>
            </a:r>
            <a:r>
              <a:rPr lang="ru-RU" dirty="0">
                <a:latin typeface="Times New Roman"/>
                <a:ea typeface="Times New Roman"/>
              </a:rPr>
              <a:t>2009 г.;</a:t>
            </a:r>
          </a:p>
          <a:p>
            <a:pPr marL="270510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  учетом основной образовательной программы  ГБОУ гимназия № 524 на </a:t>
            </a:r>
            <a:r>
              <a:rPr lang="ru-RU" dirty="0" smtClean="0">
                <a:latin typeface="Times New Roman"/>
                <a:ea typeface="Times New Roman"/>
              </a:rPr>
              <a:t>2014-2015 учебный </a:t>
            </a:r>
            <a:r>
              <a:rPr lang="ru-RU" dirty="0">
                <a:latin typeface="Times New Roman"/>
                <a:ea typeface="Times New Roman"/>
              </a:rPr>
              <a:t>год.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80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недочеты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отсутствует  или не в полной мере представлена нормативная база </a:t>
            </a:r>
            <a:r>
              <a:rPr lang="ru-RU" dirty="0" smtClean="0"/>
              <a:t> </a:t>
            </a:r>
            <a:r>
              <a:rPr lang="ru-RU" u="sng" dirty="0" smtClean="0"/>
              <a:t>(локальные акты ОУ)на </a:t>
            </a:r>
            <a:r>
              <a:rPr lang="ru-RU" dirty="0"/>
              <a:t>основании которой, составлена рабочая </a:t>
            </a:r>
            <a:r>
              <a:rPr lang="ru-RU" dirty="0" smtClean="0"/>
              <a:t>программа;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нет данных, на основании каких программ </a:t>
            </a:r>
            <a:r>
              <a:rPr lang="ru-RU" b="1" dirty="0"/>
              <a:t>(примерных, авторских) </a:t>
            </a:r>
            <a:r>
              <a:rPr lang="ru-RU" dirty="0"/>
              <a:t>подготовлена данная рабочая программа, отсутствуют </a:t>
            </a:r>
            <a:r>
              <a:rPr lang="ru-RU" b="1" dirty="0"/>
              <a:t>выходные данные этих </a:t>
            </a:r>
            <a:r>
              <a:rPr lang="ru-RU" b="1" dirty="0" smtClean="0"/>
              <a:t>программ.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0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3. Учебно-методический комплект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b="1" dirty="0">
                <a:latin typeface="Times New Roman"/>
                <a:ea typeface="Times New Roman"/>
              </a:rPr>
              <a:t>Рабочая программа реализуется на основе УМК, созданного под руководством </a:t>
            </a:r>
            <a:r>
              <a:rPr lang="ru-RU" b="1" dirty="0" smtClean="0">
                <a:latin typeface="Times New Roman"/>
                <a:ea typeface="Times New Roman"/>
              </a:rPr>
              <a:t>----------</a:t>
            </a:r>
            <a:r>
              <a:rPr lang="ru-RU" dirty="0" smtClean="0">
                <a:latin typeface="Times New Roman"/>
                <a:ea typeface="Times New Roman"/>
              </a:rPr>
              <a:t>и учебника-------------- 5 класс </a:t>
            </a:r>
            <a:r>
              <a:rPr lang="ru-RU" dirty="0">
                <a:latin typeface="Times New Roman"/>
                <a:ea typeface="Times New Roman"/>
              </a:rPr>
              <a:t>– М. </a:t>
            </a:r>
            <a:r>
              <a:rPr lang="ru-RU" dirty="0" smtClean="0">
                <a:latin typeface="Times New Roman"/>
                <a:ea typeface="Times New Roman"/>
              </a:rPr>
              <a:t>:Изд-во-------, </a:t>
            </a:r>
            <a:r>
              <a:rPr lang="ru-RU" dirty="0">
                <a:latin typeface="Times New Roman"/>
                <a:ea typeface="Times New Roman"/>
              </a:rPr>
              <a:t>2012.</a:t>
            </a:r>
          </a:p>
          <a:p>
            <a:pPr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Рабочая программа обеспечена УМК для 5-го </a:t>
            </a:r>
            <a:r>
              <a:rPr lang="ru-RU" dirty="0">
                <a:latin typeface="Times New Roman"/>
                <a:ea typeface="Times New Roman"/>
              </a:rPr>
              <a:t>класса </a:t>
            </a:r>
            <a:r>
              <a:rPr lang="ru-RU" dirty="0" smtClean="0">
                <a:latin typeface="Times New Roman"/>
                <a:ea typeface="Times New Roman"/>
              </a:rPr>
              <a:t>авторов-----------, </a:t>
            </a:r>
            <a:r>
              <a:rPr lang="ru-RU" dirty="0" err="1">
                <a:latin typeface="Times New Roman"/>
                <a:ea typeface="Times New Roman"/>
              </a:rPr>
              <a:t>М</a:t>
            </a:r>
            <a:r>
              <a:rPr lang="ru-RU" dirty="0" err="1" smtClean="0">
                <a:latin typeface="Times New Roman"/>
                <a:ea typeface="Times New Roman"/>
              </a:rPr>
              <a:t>.:Изд-во</a:t>
            </a:r>
            <a:r>
              <a:rPr lang="ru-RU" dirty="0" smtClean="0">
                <a:latin typeface="Times New Roman"/>
                <a:ea typeface="Times New Roman"/>
              </a:rPr>
              <a:t>-------- , -------</a:t>
            </a: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соответствии с образовательной программой школы использован следующий учебно-методический комплект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:-----------</a:t>
            </a:r>
            <a:endParaRPr lang="ru-RU" dirty="0">
              <a:latin typeface="Sylfaen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u="sng" dirty="0" smtClean="0">
                <a:latin typeface="Times New Roman"/>
                <a:ea typeface="Calibri"/>
              </a:rPr>
              <a:t>Важно: краткая  </a:t>
            </a:r>
            <a:r>
              <a:rPr lang="ru-RU" b="1" u="sng" dirty="0">
                <a:latin typeface="Times New Roman"/>
                <a:ea typeface="Calibri"/>
              </a:rPr>
              <a:t>особенность  и  характеристика </a:t>
            </a:r>
            <a:r>
              <a:rPr lang="ru-RU" b="1" u="sng" dirty="0" smtClean="0">
                <a:latin typeface="Times New Roman"/>
                <a:ea typeface="Calibri"/>
              </a:rPr>
              <a:t>УМК!!!</a:t>
            </a:r>
            <a:endParaRPr lang="ru-RU" b="1" u="sng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79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Адресность  программы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ea typeface="Calibri"/>
              </a:rPr>
              <a:t>тип </a:t>
            </a:r>
            <a:r>
              <a:rPr lang="ru-RU" b="1" dirty="0" smtClean="0">
                <a:ea typeface="Calibri"/>
              </a:rPr>
              <a:t>ОУ </a:t>
            </a:r>
            <a:r>
              <a:rPr lang="ru-RU" dirty="0" smtClean="0">
                <a:ea typeface="Calibri"/>
              </a:rPr>
              <a:t>(общеобразовательное</a:t>
            </a:r>
            <a:r>
              <a:rPr lang="ru-RU" dirty="0">
                <a:ea typeface="Calibri"/>
              </a:rPr>
              <a:t>, специальное и др</a:t>
            </a:r>
            <a:r>
              <a:rPr lang="ru-RU" dirty="0" smtClean="0">
                <a:ea typeface="Calibri"/>
              </a:rPr>
              <a:t>.);</a:t>
            </a:r>
          </a:p>
          <a:p>
            <a:r>
              <a:rPr lang="ru-RU" dirty="0" smtClean="0">
                <a:ea typeface="Calibri"/>
              </a:rPr>
              <a:t> </a:t>
            </a:r>
            <a:r>
              <a:rPr lang="ru-RU" b="1" dirty="0">
                <a:ea typeface="Calibri"/>
              </a:rPr>
              <a:t>вид</a:t>
            </a:r>
            <a:r>
              <a:rPr lang="ru-RU" dirty="0">
                <a:ea typeface="Calibri"/>
              </a:rPr>
              <a:t> (гимназия, лицей, др.) учебного </a:t>
            </a:r>
            <a:r>
              <a:rPr lang="ru-RU" dirty="0" smtClean="0">
                <a:ea typeface="Calibri"/>
              </a:rPr>
              <a:t>учреждения;</a:t>
            </a:r>
          </a:p>
          <a:p>
            <a:r>
              <a:rPr lang="ru-RU" dirty="0" smtClean="0">
                <a:ea typeface="Calibri"/>
              </a:rPr>
              <a:t> </a:t>
            </a:r>
            <a:r>
              <a:rPr lang="ru-RU" b="1" dirty="0" smtClean="0">
                <a:ea typeface="Calibri"/>
              </a:rPr>
              <a:t>специфика  класса</a:t>
            </a:r>
            <a:r>
              <a:rPr lang="ru-RU" dirty="0" smtClean="0">
                <a:ea typeface="Calibri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учет состояния здоровья учащихся </a:t>
            </a:r>
            <a:r>
              <a:rPr lang="ru-RU" dirty="0">
                <a:ea typeface="Calibri"/>
                <a:cs typeface="Times New Roman"/>
              </a:rPr>
              <a:t>(для учета нагрузок, возможностей для детей с ограниченными возможностями здоровья).</a:t>
            </a:r>
            <a:r>
              <a:rPr lang="ru-RU" i="1" dirty="0">
                <a:ea typeface="Calibri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0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180340" indent="27051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Гимназия – общеобразовательное учреждение, реализующее образовательную программу основного общего и среднего общего образования, обеспечивающее дополнительную подготовку обучающихся по предметам гуманитарного профиля. В основу настоящей программы положены педагогические и дидактические принципы вариативного развивающего образования, изложенные в концепции Образовательной программы «Школа 2100»  в соответствии с требованиями ФГОС.  </a:t>
            </a:r>
            <a:r>
              <a:rPr lang="ru-RU" b="1" dirty="0">
                <a:latin typeface="Times New Roman"/>
                <a:ea typeface="Times New Roman"/>
              </a:rPr>
              <a:t>При изучении предмета «История», «Литература», «Русский язык», «Английский язык»….  используется УМК, разработанный авторами…….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prstClr val="black"/>
                </a:solidFill>
                <a:effectLst/>
                <a:latin typeface="Calibri" pitchFamily="34" charset="0"/>
                <a:ea typeface="+mn-ea"/>
                <a:cs typeface="+mn-cs"/>
              </a:rPr>
              <a:t>Рабочая программа учебного предмета (модуля) – </a:t>
            </a:r>
            <a:r>
              <a:rPr lang="ru-RU" sz="2400" dirty="0">
                <a:solidFill>
                  <a:prstClr val="black"/>
                </a:solidFill>
                <a:effectLst/>
                <a:latin typeface="Calibri" pitchFamily="34" charset="0"/>
                <a:ea typeface="+mn-ea"/>
                <a:cs typeface="+mn-cs"/>
              </a:rPr>
              <a:t>это</a:t>
            </a:r>
            <a:r>
              <a:rPr lang="ru-RU" sz="2400" b="1" dirty="0">
                <a:solidFill>
                  <a:prstClr val="black"/>
                </a:solidFill>
                <a:effectLst/>
                <a:latin typeface="Calibri" pitchFamily="34" charset="0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prstClr val="black"/>
                </a:solidFill>
                <a:effectLst/>
                <a:latin typeface="Calibri" pitchFamily="34" charset="0"/>
                <a:ea typeface="+mn-ea"/>
                <a:cs typeface="+mn-cs"/>
              </a:rPr>
              <a:t>совокупность учебно-методической документации которая самостоятельно разрабатывается педагогом (педагогами)  ОУ на основе:</a:t>
            </a:r>
            <a:br>
              <a:rPr lang="ru-RU" sz="2400" dirty="0">
                <a:solidFill>
                  <a:prstClr val="black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28800"/>
            <a:ext cx="7498080" cy="4800600"/>
          </a:xfrm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ru-RU" dirty="0" smtClean="0">
                <a:cs typeface="Times New Roman" pitchFamily="18" charset="0"/>
              </a:rPr>
              <a:t>требований </a:t>
            </a:r>
            <a:r>
              <a:rPr lang="ru-RU" dirty="0">
                <a:cs typeface="Times New Roman" pitchFamily="18" charset="0"/>
              </a:rPr>
              <a:t>ФГОС ООО;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ru-RU" b="1" dirty="0" smtClean="0">
                <a:cs typeface="Times New Roman" pitchFamily="18" charset="0"/>
              </a:rPr>
              <a:t>авторской программы </a:t>
            </a:r>
            <a:r>
              <a:rPr lang="ru-RU" dirty="0" smtClean="0">
                <a:cs typeface="Times New Roman" pitchFamily="18" charset="0"/>
              </a:rPr>
              <a:t>по учебному предмету; 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ru-RU" b="1" dirty="0" smtClean="0">
                <a:cs typeface="Times New Roman" pitchFamily="18" charset="0"/>
              </a:rPr>
              <a:t>Примерной </a:t>
            </a:r>
            <a:r>
              <a:rPr lang="ru-RU" b="1" dirty="0">
                <a:cs typeface="Times New Roman" pitchFamily="18" charset="0"/>
              </a:rPr>
              <a:t>программы </a:t>
            </a:r>
            <a:r>
              <a:rPr lang="ru-RU" dirty="0">
                <a:cs typeface="Times New Roman" pitchFamily="18" charset="0"/>
              </a:rPr>
              <a:t>по учебному </a:t>
            </a:r>
            <a:r>
              <a:rPr lang="ru-RU" dirty="0" smtClean="0">
                <a:cs typeface="Times New Roman" pitchFamily="18" charset="0"/>
              </a:rPr>
              <a:t>предмету (МО РФ);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ru-RU" dirty="0">
                <a:solidFill>
                  <a:prstClr val="black"/>
                </a:solidFill>
                <a:cs typeface="Times New Roman" pitchFamily="18" charset="0"/>
              </a:rPr>
              <a:t>ООП ООО </a:t>
            </a:r>
            <a:r>
              <a:rPr lang="ru-RU" dirty="0" smtClean="0">
                <a:solidFill>
                  <a:prstClr val="black"/>
                </a:solidFill>
                <a:cs typeface="Times New Roman" pitchFamily="18" charset="0"/>
              </a:rPr>
              <a:t>ОУ;</a:t>
            </a:r>
            <a:endParaRPr lang="ru-RU" dirty="0" smtClean="0">
              <a:cs typeface="Times New Roman" pitchFamily="18" charset="0"/>
            </a:endParaRPr>
          </a:p>
          <a:p>
            <a:pPr marL="342900" lvl="0" indent="-342900">
              <a:spcBef>
                <a:spcPts val="0"/>
              </a:spcBef>
              <a:buClrTx/>
              <a:buSzTx/>
              <a:buFontTx/>
              <a:buChar char="-"/>
              <a:defRPr/>
            </a:pPr>
            <a:r>
              <a:rPr lang="ru-RU" dirty="0" smtClean="0">
                <a:cs typeface="Times New Roman" pitchFamily="18" charset="0"/>
              </a:rPr>
              <a:t>Положения </a:t>
            </a:r>
            <a:r>
              <a:rPr lang="ru-RU" dirty="0">
                <a:cs typeface="Times New Roman" pitchFamily="18" charset="0"/>
              </a:rPr>
              <a:t>о рабочей  учебной программе учителя, реализующего требования ФГОС ООО, принятой в </a:t>
            </a:r>
            <a:r>
              <a:rPr lang="ru-RU" dirty="0" smtClean="0">
                <a:cs typeface="Times New Roman" pitchFamily="18" charset="0"/>
              </a:rPr>
              <a:t>ОУ, УП ОУ.</a:t>
            </a:r>
            <a:endParaRPr lang="ru-RU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1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4(7,8). Место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и роль учебного курса  в учебном плане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ОУ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Предмет «-----------» изучается на ступени основного общего образования в качестве обязательного предмета в 5–9 классах.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Авторская программа «-----------» рассчитана на 1 час в неделю, таким образом, в соответствии с учебным планом гимназии рабочая программа по-------- в 5 классе рассчитана на  ------часов  (из расчета --------- учебный час в неделю).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9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                                      Пример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Предмет «География» изучается на ступени основного общего образования в качестве обязательного предмета в 5–9 классах и составляет вместе с другими предметами (биологией, химией, физикой) непрерывный школьный курс естествознания. 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 </a:t>
            </a:r>
            <a:r>
              <a:rPr lang="ru-RU" i="1" dirty="0">
                <a:latin typeface="Times New Roman"/>
                <a:ea typeface="Calibri"/>
              </a:rPr>
              <a:t>Авторская программа «География.  Наша Земля . 5 класс под ред.  В.А. Кошевой, Т.Л. </a:t>
            </a:r>
            <a:r>
              <a:rPr lang="ru-RU" i="1" dirty="0" err="1">
                <a:latin typeface="Times New Roman"/>
                <a:ea typeface="Calibri"/>
              </a:rPr>
              <a:t>Смоктунович</a:t>
            </a:r>
            <a:r>
              <a:rPr lang="ru-RU" i="1" dirty="0">
                <a:latin typeface="Times New Roman"/>
                <a:ea typeface="Calibri"/>
              </a:rPr>
              <a:t>, О.А. Родыгина». Москва, </a:t>
            </a:r>
            <a:r>
              <a:rPr lang="ru-RU" i="1" dirty="0" err="1">
                <a:latin typeface="Times New Roman"/>
                <a:ea typeface="Calibri"/>
              </a:rPr>
              <a:t>Баласс</a:t>
            </a:r>
            <a:r>
              <a:rPr lang="ru-RU" i="1" dirty="0">
                <a:latin typeface="Times New Roman"/>
                <a:ea typeface="Calibri"/>
              </a:rPr>
              <a:t>, 2012 г. рассчитана на 1 час в неделю, таким образом, в соответствии с учебным планом гимназии рабочая программа по географии в 5 классе рассчитана на  </a:t>
            </a:r>
            <a:r>
              <a:rPr lang="ru-RU" i="1" dirty="0" smtClean="0">
                <a:latin typeface="Times New Roman"/>
                <a:ea typeface="Calibri"/>
              </a:rPr>
              <a:t>34 часа  </a:t>
            </a:r>
            <a:r>
              <a:rPr lang="ru-RU" i="1" dirty="0">
                <a:latin typeface="Times New Roman"/>
                <a:ea typeface="Calibri"/>
              </a:rPr>
              <a:t>(из расчета 1 учебный час в неделю).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5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</a:t>
            </a:r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Пример</a:t>
            </a:r>
            <a:endParaRPr lang="ru-RU" sz="4800" dirty="0">
              <a:solidFill>
                <a:schemeClr val="bg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i="1" dirty="0" smtClean="0">
                <a:latin typeface="Times New Roman"/>
                <a:ea typeface="Times New Roman"/>
              </a:rPr>
              <a:t> </a:t>
            </a:r>
            <a:r>
              <a:rPr lang="ru-RU" sz="3600" i="1" dirty="0">
                <a:latin typeface="Times New Roman"/>
                <a:ea typeface="Times New Roman"/>
              </a:rPr>
              <a:t>Предмет «История» изучается на ступени основного общего образования в качестве обязательного предмета в 5–9 классах.</a:t>
            </a: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600" i="1" dirty="0">
                <a:latin typeface="Times New Roman"/>
                <a:ea typeface="Times New Roman"/>
              </a:rPr>
              <a:t>Место предмета «ИСТОРИЯ» в учебном плане ГБОУ гимназия № 524 определяется на основе Федерального базисного учебного плана для образовательных учреждений Российской Федерации, предусматривающего обязательное изучение истории в 5 классе 68 часов, 2 часа в </a:t>
            </a:r>
            <a:r>
              <a:rPr lang="ru-RU" sz="3600" i="1" dirty="0" smtClean="0">
                <a:latin typeface="Times New Roman"/>
                <a:ea typeface="Times New Roman"/>
              </a:rPr>
              <a:t>неделю. </a:t>
            </a:r>
            <a:r>
              <a:rPr lang="ru-RU" sz="3600" i="1" dirty="0">
                <a:latin typeface="Times New Roman"/>
                <a:ea typeface="Times New Roman"/>
              </a:rPr>
              <a:t>В учебном плане гимназии на изучение истории в 5 классе  добавлен 1 </a:t>
            </a:r>
            <a:r>
              <a:rPr lang="ru-RU" sz="3600" i="1" dirty="0" smtClean="0">
                <a:latin typeface="Times New Roman"/>
                <a:ea typeface="Times New Roman"/>
              </a:rPr>
              <a:t>час </a:t>
            </a:r>
            <a:r>
              <a:rPr lang="ru-RU" sz="3600" i="1" dirty="0">
                <a:latin typeface="Times New Roman"/>
                <a:ea typeface="Times New Roman"/>
              </a:rPr>
              <a:t>– 34 часа , 1 час в неделю. Таким образом, на изучение предмета «ИСТОРИЯ» в 5 классе предусмотрено 102 часа в неделю. </a:t>
            </a: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24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 Количество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учебных часов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 (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обоснование внесенных изменений в авторскую программу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)</a:t>
            </a:r>
            <a:endParaRPr lang="ru-RU" sz="2800" dirty="0">
              <a:solidFill>
                <a:schemeClr val="bg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А) В учебном плане гимназии </a:t>
            </a:r>
            <a:r>
              <a:rPr lang="ru-RU" b="1" dirty="0">
                <a:latin typeface="Times New Roman"/>
                <a:ea typeface="Times New Roman"/>
              </a:rPr>
              <a:t>на изучение</a:t>
            </a:r>
            <a:r>
              <a:rPr lang="ru-RU" dirty="0">
                <a:latin typeface="Times New Roman"/>
                <a:ea typeface="Times New Roman"/>
              </a:rPr>
              <a:t> ------------в 5 классе  </a:t>
            </a:r>
            <a:r>
              <a:rPr lang="ru-RU" b="1" dirty="0">
                <a:latin typeface="Times New Roman"/>
                <a:ea typeface="Times New Roman"/>
              </a:rPr>
              <a:t>добавлен(о) – час(</a:t>
            </a:r>
            <a:r>
              <a:rPr lang="ru-RU" b="1" dirty="0" err="1">
                <a:latin typeface="Times New Roman"/>
                <a:ea typeface="Times New Roman"/>
              </a:rPr>
              <a:t>ов</a:t>
            </a:r>
            <a:r>
              <a:rPr lang="ru-RU" b="1" dirty="0">
                <a:latin typeface="Times New Roman"/>
                <a:ea typeface="Times New Roman"/>
              </a:rPr>
              <a:t>)</a:t>
            </a:r>
            <a:r>
              <a:rPr lang="ru-RU" dirty="0">
                <a:latin typeface="Times New Roman"/>
                <a:ea typeface="Times New Roman"/>
              </a:rPr>
              <a:t> в неделю. Таким образом, на изучение предмета «---------» в 5 классе предусмотрено -------- часов, ----- часов в неделю,  в том числе -----  контрольных работ, -------</a:t>
            </a:r>
            <a:r>
              <a:rPr lang="ru-RU" dirty="0" smtClean="0">
                <a:latin typeface="Times New Roman"/>
                <a:ea typeface="Times New Roman"/>
              </a:rPr>
              <a:t>диагностических, </a:t>
            </a:r>
            <a:r>
              <a:rPr lang="ru-RU" dirty="0">
                <a:latin typeface="Times New Roman"/>
                <a:ea typeface="Times New Roman"/>
              </a:rPr>
              <a:t>практических -------,лабораторных-</a:t>
            </a:r>
            <a:r>
              <a:rPr lang="ru-RU" dirty="0" smtClean="0">
                <a:latin typeface="Times New Roman"/>
                <a:ea typeface="Times New Roman"/>
              </a:rPr>
              <a:t>--------, итоговая </a:t>
            </a:r>
            <a:r>
              <a:rPr lang="ru-RU" dirty="0">
                <a:latin typeface="Times New Roman"/>
                <a:ea typeface="Times New Roman"/>
              </a:rPr>
              <a:t>контрольная работа. Из них на изучение -------------(часов),  развития навыков работы с ---------------------( часов).  Предусмотрены резервные часы в размере --------- часов (предназначены для усовершенствования знаний учащихся в –------------аспекте). В течение учебного года ----------- часов отводится на проведение контрольных работ,------- по соответствующим темам, согласно календарно-тематическому планированию.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i="1" dirty="0">
                <a:latin typeface="Times New Roman"/>
                <a:ea typeface="Times New Roman"/>
              </a:rPr>
              <a:t>Б) </a:t>
            </a:r>
            <a:r>
              <a:rPr lang="ru-RU" i="1" dirty="0" smtClean="0">
                <a:latin typeface="Times New Roman"/>
                <a:ea typeface="Times New Roman"/>
              </a:rPr>
              <a:t> </a:t>
            </a:r>
            <a:r>
              <a:rPr lang="ru-RU" b="1" i="1" dirty="0" smtClean="0">
                <a:latin typeface="Times New Roman"/>
                <a:ea typeface="Times New Roman"/>
              </a:rPr>
              <a:t>Изменен </a:t>
            </a:r>
            <a:r>
              <a:rPr lang="ru-RU" b="1" i="1" dirty="0">
                <a:latin typeface="Times New Roman"/>
                <a:ea typeface="Times New Roman"/>
              </a:rPr>
              <a:t>порядок </a:t>
            </a:r>
            <a:r>
              <a:rPr lang="ru-RU" i="1" dirty="0">
                <a:latin typeface="Times New Roman"/>
                <a:ea typeface="Times New Roman"/>
              </a:rPr>
              <a:t>следования </a:t>
            </a:r>
            <a:r>
              <a:rPr lang="ru-RU" i="1" dirty="0" smtClean="0">
                <a:latin typeface="Times New Roman"/>
                <a:ea typeface="Times New Roman"/>
              </a:rPr>
              <a:t>разделов  --  В </a:t>
            </a:r>
            <a:r>
              <a:rPr lang="ru-RU" i="1" dirty="0">
                <a:latin typeface="Times New Roman"/>
                <a:ea typeface="Times New Roman"/>
              </a:rPr>
              <a:t>программу </a:t>
            </a:r>
            <a:r>
              <a:rPr lang="ru-RU" b="1" i="1" dirty="0">
                <a:latin typeface="Times New Roman"/>
                <a:ea typeface="Times New Roman"/>
              </a:rPr>
              <a:t>добавлены часы на </a:t>
            </a:r>
            <a:r>
              <a:rPr lang="ru-RU" b="1" i="1" dirty="0" smtClean="0">
                <a:latin typeface="Times New Roman"/>
                <a:ea typeface="Times New Roman"/>
              </a:rPr>
              <a:t>изучение-</a:t>
            </a:r>
            <a:r>
              <a:rPr lang="ru-RU" i="1" dirty="0" smtClean="0">
                <a:latin typeface="Times New Roman"/>
                <a:ea typeface="Times New Roman"/>
              </a:rPr>
              <a:t>---</a:t>
            </a:r>
            <a:r>
              <a:rPr lang="ru-RU" b="1" i="1" dirty="0" smtClean="0">
                <a:latin typeface="Times New Roman"/>
                <a:ea typeface="Times New Roman"/>
              </a:rPr>
              <a:t>Уменьшено </a:t>
            </a:r>
            <a:r>
              <a:rPr lang="ru-RU" b="1" i="1" dirty="0">
                <a:latin typeface="Times New Roman"/>
                <a:ea typeface="Times New Roman"/>
              </a:rPr>
              <a:t>количество часов на изучение-</a:t>
            </a:r>
            <a:r>
              <a:rPr lang="ru-RU" b="1" i="1" dirty="0" smtClean="0">
                <a:latin typeface="Times New Roman"/>
                <a:ea typeface="Times New Roman"/>
              </a:rPr>
              <a:t>----------</a:t>
            </a:r>
            <a:endParaRPr lang="ru-RU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5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712968" cy="7533456"/>
          </a:xfrm>
        </p:spPr>
        <p:txBody>
          <a:bodyPr>
            <a:no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В авторскую программу </a:t>
            </a:r>
            <a:r>
              <a:rPr lang="ru-RU" sz="2400" dirty="0">
                <a:latin typeface="Times New Roman"/>
                <a:ea typeface="Times New Roman"/>
              </a:rPr>
              <a:t>«Всеобщая история Древнего мира для 5 класса, под ред.  А.В. Кузнецов,  Д.В. </a:t>
            </a:r>
            <a:r>
              <a:rPr lang="ru-RU" sz="2400" dirty="0" err="1">
                <a:latin typeface="Times New Roman"/>
                <a:ea typeface="Times New Roman"/>
              </a:rPr>
              <a:t>Лисейцев</a:t>
            </a:r>
            <a:r>
              <a:rPr lang="ru-RU" sz="2400" dirty="0" smtClean="0">
                <a:latin typeface="Times New Roman"/>
                <a:ea typeface="Times New Roman"/>
              </a:rPr>
              <a:t>», </a:t>
            </a:r>
            <a:r>
              <a:rPr lang="ru-RU" sz="2400" dirty="0">
                <a:latin typeface="Times New Roman"/>
                <a:ea typeface="Times New Roman"/>
              </a:rPr>
              <a:t>Москва, </a:t>
            </a:r>
            <a:r>
              <a:rPr lang="ru-RU" sz="2400" dirty="0" err="1">
                <a:latin typeface="Times New Roman"/>
                <a:ea typeface="Times New Roman"/>
              </a:rPr>
              <a:t>Баласс</a:t>
            </a:r>
            <a:r>
              <a:rPr lang="ru-RU" sz="2400" dirty="0">
                <a:latin typeface="Times New Roman"/>
                <a:ea typeface="Times New Roman"/>
              </a:rPr>
              <a:t>, 2009 г. </a:t>
            </a:r>
            <a:r>
              <a:rPr lang="ru-RU" sz="2400" b="1" dirty="0">
                <a:latin typeface="Times New Roman"/>
                <a:ea typeface="Times New Roman"/>
              </a:rPr>
              <a:t>внесены изменения</a:t>
            </a:r>
            <a:r>
              <a:rPr lang="ru-RU" sz="2400" dirty="0">
                <a:latin typeface="Times New Roman"/>
                <a:ea typeface="Times New Roman"/>
              </a:rPr>
              <a:t>, поскольку данная программа рассчитана на </a:t>
            </a:r>
            <a:r>
              <a:rPr lang="ru-RU" sz="2400" b="1" dirty="0">
                <a:latin typeface="Times New Roman"/>
                <a:ea typeface="Times New Roman"/>
              </a:rPr>
              <a:t>2 учебных часа в неделю</a:t>
            </a:r>
            <a:r>
              <a:rPr lang="ru-RU" sz="2400" dirty="0">
                <a:latin typeface="Times New Roman"/>
                <a:ea typeface="Times New Roman"/>
              </a:rPr>
              <a:t>, а в гимназии, согласно учебному плану, отводится </a:t>
            </a:r>
            <a:r>
              <a:rPr lang="ru-RU" sz="2400" b="1" dirty="0">
                <a:latin typeface="Times New Roman"/>
                <a:ea typeface="Times New Roman"/>
              </a:rPr>
              <a:t>3 часа</a:t>
            </a:r>
            <a:r>
              <a:rPr lang="ru-RU" sz="2400" dirty="0">
                <a:latin typeface="Times New Roman"/>
                <a:ea typeface="Times New Roman"/>
              </a:rPr>
              <a:t> в неделю </a:t>
            </a:r>
            <a:r>
              <a:rPr lang="ru-RU" sz="2400" dirty="0" smtClean="0">
                <a:latin typeface="Times New Roman"/>
                <a:ea typeface="Times New Roman"/>
              </a:rPr>
              <a:t>для </a:t>
            </a:r>
            <a:r>
              <a:rPr lang="ru-RU" sz="2400" dirty="0">
                <a:latin typeface="Times New Roman"/>
                <a:ea typeface="Times New Roman"/>
              </a:rPr>
              <a:t>дополнительной подготовки учащихся по предметам гуманитарного цикла.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Таким образом, </a:t>
            </a:r>
            <a:r>
              <a:rPr lang="ru-RU" sz="2400" dirty="0">
                <a:latin typeface="Times New Roman"/>
                <a:ea typeface="Times New Roman"/>
              </a:rPr>
              <a:t>в соответствии с </a:t>
            </a:r>
            <a:r>
              <a:rPr lang="ru-RU" sz="2400" b="1" dirty="0">
                <a:latin typeface="Times New Roman"/>
                <a:ea typeface="Times New Roman"/>
              </a:rPr>
              <a:t>учебным планом гимназии</a:t>
            </a:r>
            <a:r>
              <a:rPr lang="ru-RU" sz="2400" dirty="0">
                <a:latin typeface="Times New Roman"/>
                <a:ea typeface="Times New Roman"/>
              </a:rPr>
              <a:t> рабочая программа по истории в 5 классе рассчитана на  </a:t>
            </a:r>
            <a:r>
              <a:rPr lang="ru-RU" sz="2400" b="1" dirty="0">
                <a:latin typeface="Times New Roman"/>
                <a:ea typeface="Times New Roman"/>
              </a:rPr>
              <a:t>102 часа  </a:t>
            </a:r>
            <a:r>
              <a:rPr lang="ru-RU" sz="2400" dirty="0">
                <a:latin typeface="Times New Roman"/>
                <a:ea typeface="Times New Roman"/>
              </a:rPr>
              <a:t>(из расчета 3 учебных часов в неделю). </a:t>
            </a:r>
            <a:r>
              <a:rPr lang="ru-RU" sz="2400" b="1" dirty="0">
                <a:latin typeface="Times New Roman"/>
                <a:ea typeface="Times New Roman"/>
              </a:rPr>
              <a:t>Из них </a:t>
            </a:r>
            <a:r>
              <a:rPr lang="ru-RU" sz="2400" dirty="0">
                <a:latin typeface="Times New Roman"/>
                <a:ea typeface="Times New Roman"/>
              </a:rPr>
              <a:t>на изучение </a:t>
            </a:r>
            <a:r>
              <a:rPr lang="ru-RU" sz="2400" dirty="0" smtClean="0">
                <a:latin typeface="Times New Roman"/>
                <a:ea typeface="Times New Roman"/>
              </a:rPr>
              <a:t>культурных </a:t>
            </a:r>
            <a:r>
              <a:rPr lang="ru-RU" sz="2400" dirty="0">
                <a:latin typeface="Times New Roman"/>
                <a:ea typeface="Times New Roman"/>
              </a:rPr>
              <a:t>традиций, истории </a:t>
            </a:r>
            <a:r>
              <a:rPr lang="ru-RU" sz="2400" dirty="0" smtClean="0">
                <a:latin typeface="Times New Roman"/>
                <a:ea typeface="Times New Roman"/>
              </a:rPr>
              <a:t>культуры народов мира отводится 15 часов,  </a:t>
            </a:r>
            <a:r>
              <a:rPr lang="ru-RU" sz="2400" dirty="0">
                <a:latin typeface="Times New Roman"/>
                <a:ea typeface="Times New Roman"/>
              </a:rPr>
              <a:t>развития навыков работы с историческими источниками, контурной картой </a:t>
            </a:r>
            <a:r>
              <a:rPr lang="ru-RU" sz="2400" dirty="0" smtClean="0">
                <a:latin typeface="Times New Roman"/>
                <a:ea typeface="Times New Roman"/>
              </a:rPr>
              <a:t>- 14 часов. </a:t>
            </a:r>
            <a:r>
              <a:rPr lang="ru-RU" sz="2400" dirty="0">
                <a:latin typeface="Times New Roman"/>
                <a:ea typeface="Times New Roman"/>
              </a:rPr>
              <a:t>Предусмотрены </a:t>
            </a:r>
            <a:r>
              <a:rPr lang="ru-RU" sz="2400" b="1" dirty="0">
                <a:latin typeface="Times New Roman"/>
                <a:ea typeface="Times New Roman"/>
              </a:rPr>
              <a:t>резервные часы </a:t>
            </a:r>
            <a:r>
              <a:rPr lang="ru-RU" sz="2400" dirty="0">
                <a:latin typeface="Times New Roman"/>
                <a:ea typeface="Times New Roman"/>
              </a:rPr>
              <a:t>в размере </a:t>
            </a:r>
            <a:r>
              <a:rPr lang="ru-RU" sz="2400" smtClean="0">
                <a:latin typeface="Times New Roman"/>
                <a:ea typeface="Times New Roman"/>
              </a:rPr>
              <a:t>5 часов. </a:t>
            </a:r>
            <a:r>
              <a:rPr lang="ru-RU" sz="2400" dirty="0">
                <a:latin typeface="Times New Roman"/>
                <a:ea typeface="Times New Roman"/>
              </a:rPr>
              <a:t>В течение учебного года </a:t>
            </a:r>
            <a:r>
              <a:rPr lang="ru-RU" sz="2400" dirty="0" smtClean="0">
                <a:latin typeface="Times New Roman"/>
                <a:ea typeface="Times New Roman"/>
              </a:rPr>
              <a:t>8 </a:t>
            </a:r>
            <a:r>
              <a:rPr lang="ru-RU" sz="2400" dirty="0">
                <a:latin typeface="Times New Roman"/>
                <a:ea typeface="Times New Roman"/>
              </a:rPr>
              <a:t>часов отводится на проведение </a:t>
            </a:r>
            <a:r>
              <a:rPr lang="ru-RU" sz="2400" b="1" dirty="0">
                <a:latin typeface="Times New Roman"/>
                <a:ea typeface="Times New Roman"/>
              </a:rPr>
              <a:t>контрольных работ</a:t>
            </a:r>
            <a:r>
              <a:rPr lang="ru-RU" sz="2400" dirty="0">
                <a:latin typeface="Times New Roman"/>
                <a:ea typeface="Times New Roman"/>
              </a:rPr>
              <a:t> по соответствующим темам, согласно календарно-тематическому планированию.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920880" cy="6624736"/>
          </a:xfrm>
        </p:spPr>
        <p:txBody>
          <a:bodyPr>
            <a:normAutofit fontScale="25000" lnSpcReduction="20000"/>
          </a:bodyPr>
          <a:lstStyle/>
          <a:p>
            <a:pPr lvl="0" algn="just">
              <a:buFont typeface="+mj-lt"/>
              <a:buAutoNum type="arabicPeriod"/>
            </a:pPr>
            <a:r>
              <a:rPr lang="ru-RU" sz="74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Изменен </a:t>
            </a:r>
            <a:r>
              <a:rPr lang="ru-RU" sz="7400" b="1" i="1" u="sng" dirty="0">
                <a:solidFill>
                  <a:srgbClr val="000000"/>
                </a:solidFill>
                <a:latin typeface="Times New Roman"/>
                <a:ea typeface="Times New Roman"/>
              </a:rPr>
              <a:t>порядок следования разделов</a:t>
            </a:r>
            <a:r>
              <a:rPr lang="ru-RU" sz="7400" u="sng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в соответствии с принципом «от простого к сложному». Так, в авторской программе первым разделом является изучение приключенческой литературы, а в данной - </a:t>
            </a:r>
            <a:r>
              <a:rPr lang="ru-RU" sz="7400" b="1" dirty="0">
                <a:solidFill>
                  <a:srgbClr val="000000"/>
                </a:solidFill>
                <a:latin typeface="Times New Roman"/>
                <a:ea typeface="Times New Roman"/>
              </a:rPr>
              <a:t>курс литературы 5 класса начинается с изучения сказок и фантастики, что соответствует возрастным особенностям учащихся и принципу преемственности.</a:t>
            </a:r>
            <a:endParaRPr lang="ru-RU" sz="7400" b="1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sz="74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7400" u="sng" dirty="0">
                <a:solidFill>
                  <a:srgbClr val="000000"/>
                </a:solidFill>
                <a:latin typeface="Times New Roman"/>
                <a:ea typeface="Times New Roman"/>
              </a:rPr>
              <a:t>программу </a:t>
            </a:r>
            <a:r>
              <a:rPr lang="ru-RU" sz="7400" b="1" i="1" u="sng" dirty="0">
                <a:solidFill>
                  <a:srgbClr val="000000"/>
                </a:solidFill>
                <a:latin typeface="Times New Roman"/>
                <a:ea typeface="Times New Roman"/>
              </a:rPr>
              <a:t>добавлены часы на изучение следующих авторов:</a:t>
            </a:r>
            <a:endParaRPr lang="ru-RU" sz="7400" u="sng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А.С. Пушкина «Няне», «Зимний вечер» (1 раздел) – 2 часа, из них 1 час на развитие речи;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А.С. Пушкина «Песнь о вещем Олеге» (4 раздел) – 2 часа;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М.Ю. Лермонтова «Бородино» ( 4 раздел) – 1 час;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И.А. Крылова Басни (7 раздел) – 3 часа;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Ф.И. Тютчева, А.А. Фета. Стихи (7 раздел) – 2 часа</a:t>
            </a: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7400" b="1" i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Уменьшено </a:t>
            </a:r>
            <a:r>
              <a:rPr lang="ru-RU" sz="7400" b="1" i="1" u="sng" dirty="0">
                <a:solidFill>
                  <a:srgbClr val="000000"/>
                </a:solidFill>
                <a:latin typeface="Times New Roman"/>
                <a:ea typeface="Times New Roman"/>
              </a:rPr>
              <a:t>количество часов на изучение следующих тем и авторов</a:t>
            </a:r>
            <a:r>
              <a:rPr lang="ru-RU" sz="7400" u="sng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7400" u="sng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Введение – 1 час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А. Дюма «Три мушкетера» ( 4 раздел) – 4 часа;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В.П. Катаева «Белеет парус одинокий» (4 раздел) – 3 часа;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Дж. Даррелла «Гончие </a:t>
            </a:r>
            <a:r>
              <a:rPr lang="ru-RU" sz="7400" dirty="0" err="1">
                <a:solidFill>
                  <a:srgbClr val="000000"/>
                </a:solidFill>
                <a:latin typeface="Times New Roman"/>
                <a:ea typeface="Times New Roman"/>
              </a:rPr>
              <a:t>Бафута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» (7 раздел) – 1 час;</a:t>
            </a:r>
            <a:endParaRPr lang="ru-RU" sz="7400" dirty="0"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Times New Roman"/>
              </a:rPr>
              <a:t>Э. Сетон-Томпсон «Чинк»( 7 раздел) – 1 час.</a:t>
            </a:r>
            <a:endParaRPr lang="ru-RU" sz="74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7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Эти </a:t>
            </a:r>
            <a:r>
              <a:rPr lang="ru-RU" sz="7400" b="1" dirty="0">
                <a:solidFill>
                  <a:srgbClr val="000000"/>
                </a:solidFill>
                <a:latin typeface="Times New Roman"/>
                <a:ea typeface="Times New Roman"/>
              </a:rPr>
              <a:t>изменения внесены в данную программу в связи с необходимостью развивать у учащихся навыки работы с поэтическим текстом в соответствии с целями и задачами курса-------------------------------------.</a:t>
            </a:r>
            <a:endParaRPr lang="ru-RU" sz="74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5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5. Цели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задачи обучения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предмету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(типичные недочеты)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не описаны цели и задачи рабочей программы </a:t>
            </a:r>
            <a:r>
              <a:rPr lang="ru-RU" b="1" u="sng" dirty="0"/>
              <a:t>для данного класса </a:t>
            </a:r>
            <a:r>
              <a:rPr lang="ru-RU" dirty="0" smtClean="0"/>
              <a:t>на данной ступени </a:t>
            </a:r>
            <a:r>
              <a:rPr lang="ru-RU" dirty="0"/>
              <a:t>обучения </a:t>
            </a:r>
            <a:r>
              <a:rPr lang="ru-RU" dirty="0" smtClean="0"/>
              <a:t>(не итоговый результат на 9 класс);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 целях и задачах рабочей программы не учитываются цели и задачи </a:t>
            </a:r>
            <a:r>
              <a:rPr lang="ru-RU" dirty="0" smtClean="0"/>
              <a:t>образовательной </a:t>
            </a:r>
            <a:r>
              <a:rPr lang="ru-RU" dirty="0"/>
              <a:t>программы </a:t>
            </a:r>
            <a:r>
              <a:rPr lang="ru-RU" dirty="0" smtClean="0"/>
              <a:t>ОУ(</a:t>
            </a:r>
            <a:r>
              <a:rPr lang="ru-RU" sz="2400" b="1" i="1" u="sng" dirty="0">
                <a:solidFill>
                  <a:prstClr val="black"/>
                </a:solidFill>
                <a:latin typeface="Calibri" pitchFamily="34" charset="0"/>
              </a:rPr>
              <a:t>ООП ООО </a:t>
            </a:r>
            <a:r>
              <a:rPr lang="ru-RU" sz="2400" b="1" i="1" u="sng" dirty="0" smtClean="0">
                <a:solidFill>
                  <a:prstClr val="black"/>
                </a:solidFill>
                <a:latin typeface="Calibri" pitchFamily="34" charset="0"/>
              </a:rPr>
              <a:t>ОУ, </a:t>
            </a:r>
            <a:r>
              <a:rPr lang="ru-RU" sz="2400" dirty="0" smtClean="0">
                <a:solidFill>
                  <a:prstClr val="black"/>
                </a:solidFill>
              </a:rPr>
              <a:t>ПРИЛОЖЕНИЕ  </a:t>
            </a:r>
            <a:r>
              <a:rPr lang="ru-RU" sz="2400" dirty="0">
                <a:solidFill>
                  <a:prstClr val="black"/>
                </a:solidFill>
              </a:rPr>
              <a:t>«Система </a:t>
            </a:r>
            <a:r>
              <a:rPr lang="x-none" sz="2400">
                <a:solidFill>
                  <a:prstClr val="black"/>
                </a:solidFill>
              </a:rPr>
              <a:t>тематических </a:t>
            </a:r>
            <a:r>
              <a:rPr lang="ru-RU" sz="2400" dirty="0">
                <a:solidFill>
                  <a:prstClr val="black"/>
                </a:solidFill>
              </a:rPr>
              <a:t>п</a:t>
            </a:r>
            <a:r>
              <a:rPr lang="x-none" sz="2400">
                <a:solidFill>
                  <a:prstClr val="black"/>
                </a:solidFill>
              </a:rPr>
              <a:t>ланируемых результатов освоения учебных программ</a:t>
            </a:r>
            <a:r>
              <a:rPr lang="ru-RU" sz="2400" dirty="0">
                <a:solidFill>
                  <a:prstClr val="black"/>
                </a:solidFill>
              </a:rPr>
              <a:t> 5–9 классы</a:t>
            </a:r>
            <a:r>
              <a:rPr lang="ru-RU" sz="2400" dirty="0" smtClean="0">
                <a:solidFill>
                  <a:prstClr val="black"/>
                </a:solidFill>
              </a:rPr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1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r>
              <a:rPr lang="ru-RU" sz="3900" dirty="0"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Цели и задачи обучения по предмету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322128" cy="5195664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pPr>
              <a:spcAft>
                <a:spcPts val="0"/>
              </a:spcAft>
            </a:pPr>
            <a:r>
              <a:rPr lang="ru-RU" sz="11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Источники: Стандарт</a:t>
            </a:r>
            <a:r>
              <a:rPr lang="ru-RU" sz="11200" b="1" dirty="0">
                <a:solidFill>
                  <a:srgbClr val="000000"/>
                </a:solidFill>
                <a:ea typeface="Times New Roman"/>
                <a:cs typeface="Times New Roman"/>
              </a:rPr>
              <a:t>, Примерные </a:t>
            </a:r>
            <a:r>
              <a:rPr lang="ru-RU" sz="11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программы или авторская </a:t>
            </a:r>
            <a:r>
              <a:rPr lang="ru-RU" sz="11200" b="1" dirty="0">
                <a:solidFill>
                  <a:srgbClr val="000000"/>
                </a:solidFill>
                <a:ea typeface="Times New Roman"/>
                <a:cs typeface="Times New Roman"/>
              </a:rPr>
              <a:t>программа, программа ОУ </a:t>
            </a:r>
            <a:endParaRPr lang="ru-RU" sz="112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200" b="1" dirty="0" smtClean="0"/>
              <a:t>Цели (</a:t>
            </a:r>
            <a:r>
              <a:rPr lang="ru-RU" sz="11200" dirty="0">
                <a:solidFill>
                  <a:srgbClr val="000000"/>
                </a:solidFill>
                <a:ea typeface="Times New Roman"/>
                <a:cs typeface="Times New Roman"/>
              </a:rPr>
              <a:t>линии развития личности ученика средствами предмета </a:t>
            </a:r>
            <a:r>
              <a:rPr lang="ru-RU" sz="11200" dirty="0" smtClean="0">
                <a:solidFill>
                  <a:srgbClr val="000000"/>
                </a:solidFill>
                <a:ea typeface="Times New Roman"/>
                <a:cs typeface="Times New Roman"/>
              </a:rPr>
              <a:t>«------------» </a:t>
            </a:r>
            <a:r>
              <a:rPr lang="ru-RU" sz="11200" dirty="0">
                <a:solidFill>
                  <a:srgbClr val="000000"/>
                </a:solidFill>
                <a:ea typeface="Times New Roman"/>
                <a:cs typeface="Times New Roman"/>
              </a:rPr>
              <a:t>в рамках ФГОС ООО.</a:t>
            </a:r>
            <a:r>
              <a:rPr lang="ru-RU" sz="11200" dirty="0">
                <a:ea typeface="Times New Roman"/>
              </a:rPr>
              <a:t> Под </a:t>
            </a:r>
            <a:r>
              <a:rPr lang="ru-RU" sz="11200" dirty="0">
                <a:solidFill>
                  <a:srgbClr val="000000"/>
                </a:solidFill>
                <a:ea typeface="Times New Roman"/>
                <a:cs typeface="Times New Roman"/>
              </a:rPr>
              <a:t>линией развития подразумевается  группа взаимосвязанных умений по работе с содержанием, позволяющим человеку решать определенный класс жизненно-практических </a:t>
            </a:r>
            <a:r>
              <a:rPr lang="ru-RU" sz="11200" dirty="0" smtClean="0">
                <a:solidFill>
                  <a:srgbClr val="000000"/>
                </a:solidFill>
                <a:ea typeface="Times New Roman"/>
                <a:cs typeface="Times New Roman"/>
              </a:rPr>
              <a:t>задач).</a:t>
            </a:r>
            <a:endParaRPr lang="ru-RU" sz="11200" dirty="0">
              <a:ea typeface="Times New Roman"/>
            </a:endParaRPr>
          </a:p>
          <a:p>
            <a:r>
              <a:rPr lang="ru-RU" sz="11200" b="1" dirty="0" smtClean="0"/>
              <a:t>Задачи</a:t>
            </a:r>
            <a:r>
              <a:rPr lang="ru-RU" sz="11200" b="1" dirty="0"/>
              <a:t>: </a:t>
            </a:r>
            <a:endParaRPr lang="ru-RU" sz="11200" dirty="0"/>
          </a:p>
          <a:p>
            <a:pPr lvl="0"/>
            <a:r>
              <a:rPr lang="ru-RU" sz="11200" dirty="0" smtClean="0"/>
              <a:t>развитие-------------;</a:t>
            </a:r>
            <a:endParaRPr lang="ru-RU" sz="11200" dirty="0"/>
          </a:p>
          <a:p>
            <a:pPr lvl="0"/>
            <a:r>
              <a:rPr lang="ru-RU" sz="11200" dirty="0" smtClean="0"/>
              <a:t>освоение--------;</a:t>
            </a:r>
            <a:endParaRPr lang="ru-RU" sz="11200" dirty="0"/>
          </a:p>
          <a:p>
            <a:pPr lvl="0"/>
            <a:r>
              <a:rPr lang="ru-RU" sz="11200" dirty="0"/>
              <a:t>овладение </a:t>
            </a:r>
            <a:r>
              <a:rPr lang="ru-RU" sz="11200" dirty="0" smtClean="0"/>
              <a:t>умениями-------------;</a:t>
            </a:r>
            <a:endParaRPr lang="ru-RU" sz="11200" dirty="0"/>
          </a:p>
          <a:p>
            <a:pPr lvl="0"/>
            <a:r>
              <a:rPr lang="ru-RU" sz="11200" dirty="0" smtClean="0"/>
              <a:t>воспитание------------------.</a:t>
            </a:r>
            <a:endParaRPr lang="ru-RU" sz="11200" dirty="0"/>
          </a:p>
          <a:p>
            <a:r>
              <a:rPr lang="ru-RU" sz="11200" dirty="0" smtClean="0"/>
              <a:t>т. д.</a:t>
            </a:r>
            <a:r>
              <a:rPr lang="ru-RU" sz="1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3143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ru-RU" sz="9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Пример (история)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7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1-2</a:t>
            </a:r>
            <a:r>
              <a:rPr lang="ru-RU" sz="7600" b="1" dirty="0">
                <a:solidFill>
                  <a:srgbClr val="000000"/>
                </a:solidFill>
                <a:latin typeface="Times New Roman"/>
                <a:ea typeface="Times New Roman"/>
              </a:rPr>
              <a:t>. Овладение исторической картиной мира:</a:t>
            </a: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7600" dirty="0">
                <a:latin typeface="Times New Roman"/>
                <a:ea typeface="Times New Roman"/>
              </a:rPr>
              <a:t> у</a:t>
            </a: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мение о</a:t>
            </a:r>
            <a:r>
              <a:rPr lang="ru-RU" sz="7600" dirty="0">
                <a:latin typeface="Times New Roman"/>
                <a:ea typeface="Times New Roman"/>
              </a:rPr>
              <a:t>бъяснять разнообразие современного мира, связывая в целостную картину различные факты и понятия первобытной и древней истории: происхождение человеческого общества, народов и государств; разделение обществ на первобытные и цивилизованные, на западные и восточные.</a:t>
            </a:r>
          </a:p>
          <a:p>
            <a:pPr>
              <a:spcAft>
                <a:spcPts val="0"/>
              </a:spcAft>
            </a:pPr>
            <a:r>
              <a:rPr lang="ru-RU" sz="7600" b="1" dirty="0">
                <a:solidFill>
                  <a:srgbClr val="000000"/>
                </a:solidFill>
                <a:latin typeface="Times New Roman"/>
                <a:ea typeface="Times New Roman"/>
              </a:rPr>
              <a:t>3. Формирование открытого исторического мышления:</a:t>
            </a: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7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умение видеть развитие общественных процессов (определять причины и прогнозировать следствия),</a:t>
            </a:r>
            <a:r>
              <a:rPr lang="ru-RU" sz="7600" dirty="0">
                <a:latin typeface="Times New Roman"/>
                <a:ea typeface="Times New Roman"/>
              </a:rPr>
              <a:t> рассматривать в развитии процессы перехода первобытных обществ на ступень цивилизации, выделять истоки современных общественных явлений, ценностей, которые зародились в Первобытном и Древнем мире.</a:t>
            </a:r>
          </a:p>
          <a:p>
            <a:pPr>
              <a:spcAft>
                <a:spcPts val="0"/>
              </a:spcAft>
            </a:pPr>
            <a:r>
              <a:rPr lang="ru-RU" sz="7600" b="1" dirty="0">
                <a:solidFill>
                  <a:srgbClr val="000000"/>
                </a:solidFill>
                <a:latin typeface="Times New Roman"/>
                <a:ea typeface="Times New Roman"/>
              </a:rPr>
              <a:t>4. Нравственное самоопределение личности:</a:t>
            </a: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7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умение оценивать свои и чужие поступки, опираясь на выращенную человечеством систему нравственных ценностей, в</a:t>
            </a:r>
            <a:r>
              <a:rPr lang="ru-RU" sz="7600" dirty="0">
                <a:latin typeface="Times New Roman"/>
                <a:ea typeface="Times New Roman"/>
              </a:rPr>
              <a:t>идеть истоки современных нравственных ценностей в традициях и религиях древних обществ. </a:t>
            </a:r>
          </a:p>
          <a:p>
            <a:pPr>
              <a:spcAft>
                <a:spcPts val="0"/>
              </a:spcAft>
            </a:pPr>
            <a:r>
              <a:rPr lang="ru-RU" sz="7600" b="1" dirty="0">
                <a:solidFill>
                  <a:srgbClr val="000000"/>
                </a:solidFill>
                <a:latin typeface="Times New Roman"/>
                <a:ea typeface="Times New Roman"/>
              </a:rPr>
              <a:t>5. Гражданско-патриотическое самоопределение личности:</a:t>
            </a: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7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умение, опираясь на опыт предков, определить свою мировоззренческую, гражданскую позицию, толерантно взаимодействовать с теми, кто сделал такой же или другой </a:t>
            </a:r>
            <a:r>
              <a:rPr lang="ru-RU" sz="7600" dirty="0" err="1">
                <a:solidFill>
                  <a:srgbClr val="000000"/>
                </a:solidFill>
                <a:latin typeface="Times New Roman"/>
                <a:ea typeface="Times New Roman"/>
              </a:rPr>
              <a:t>выбор,</a:t>
            </a:r>
            <a:r>
              <a:rPr lang="ru-RU" sz="7600" dirty="0" err="1">
                <a:latin typeface="Times New Roman"/>
                <a:ea typeface="Times New Roman"/>
              </a:rPr>
              <a:t>отмечать</a:t>
            </a:r>
            <a:r>
              <a:rPr lang="ru-RU" sz="7600" dirty="0">
                <a:latin typeface="Times New Roman"/>
                <a:ea typeface="Times New Roman"/>
              </a:rPr>
              <a:t> вклад каждой древней цивилизации в общечеловеческую культуру.</a:t>
            </a:r>
            <a:r>
              <a:rPr lang="ru-RU" sz="7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7600" dirty="0">
              <a:latin typeface="Times New Roman"/>
              <a:ea typeface="Times New Roman"/>
            </a:endParaRPr>
          </a:p>
          <a:p>
            <a:endParaRPr lang="ru-RU" sz="7600" dirty="0"/>
          </a:p>
        </p:txBody>
      </p:sp>
    </p:spTree>
    <p:extLst>
      <p:ext uri="{BB962C8B-B14F-4D97-AF65-F5344CB8AC3E}">
        <p14:creationId xmlns:p14="http://schemas.microsoft.com/office/powerpoint/2010/main" val="4188914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/>
                <a:ea typeface="Times New Roman"/>
              </a:rPr>
              <a:t>       6. </a:t>
            </a:r>
            <a:r>
              <a:rPr lang="ru-RU" sz="4000" dirty="0" smtClean="0">
                <a:latin typeface="Times New Roman"/>
                <a:ea typeface="Times New Roman"/>
              </a:rPr>
              <a:t>Актуальность</a:t>
            </a:r>
            <a:r>
              <a:rPr lang="ru-RU" sz="4000" dirty="0">
                <a:latin typeface="Times New Roman"/>
                <a:ea typeface="Times New Roman"/>
              </a:rPr>
              <a:t>, новизна, особенности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Отразить: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компетентностный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метапредметный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и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деятельностный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подходы;</a:t>
            </a:r>
          </a:p>
          <a:p>
            <a:pPr lvl="0" algn="just">
              <a:lnSpc>
                <a:spcPct val="115000"/>
              </a:lnSpc>
              <a:buClr>
                <a:srgbClr val="3891A7"/>
              </a:buClr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индивидуализация при освоении содержания РП;</a:t>
            </a:r>
            <a:endParaRPr lang="ru-RU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buClr>
                <a:srgbClr val="3891A7"/>
              </a:buClr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концепция духовно-нравственного воспитания средствами содержания РП;</a:t>
            </a:r>
          </a:p>
        </p:txBody>
      </p:sp>
    </p:spTree>
    <p:extLst>
      <p:ext uri="{BB962C8B-B14F-4D97-AF65-F5344CB8AC3E}">
        <p14:creationId xmlns:p14="http://schemas.microsoft.com/office/powerpoint/2010/main" val="5927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rPr>
              <a:t>Цель рабочей программы </a:t>
            </a:r>
            <a:r>
              <a:rPr lang="ru-RU" dirty="0">
                <a:ea typeface="Calibri"/>
                <a:cs typeface="Times New Roman"/>
              </a:rPr>
              <a:t>– планирование, организация, коррекция учебного процесса, управление учебным процессом по изучению учебной дисциплины.</a:t>
            </a:r>
            <a:endParaRPr lang="ru-RU" sz="2800" dirty="0">
              <a:ea typeface="Calibri"/>
              <a:cs typeface="Times New Roman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rPr>
              <a:t>Задачи рабочей программы </a:t>
            </a:r>
            <a:r>
              <a:rPr lang="ru-RU" dirty="0">
                <a:ea typeface="Calibri"/>
                <a:cs typeface="Times New Roman"/>
              </a:rPr>
              <a:t>– определение основных методических подходов </a:t>
            </a:r>
            <a:br>
              <a:rPr lang="ru-RU" dirty="0">
                <a:ea typeface="Calibri"/>
                <a:cs typeface="Times New Roman"/>
              </a:rPr>
            </a:br>
            <a:r>
              <a:rPr lang="ru-RU" dirty="0">
                <a:ea typeface="Calibri"/>
                <a:cs typeface="Times New Roman"/>
              </a:rPr>
              <a:t>и последовательности изучения учебной дисциплины с учетом особенностей учебного процесса общеобразовательного учреждения (организации) и контингента учащихся </a:t>
            </a:r>
            <a:br>
              <a:rPr lang="ru-RU" dirty="0">
                <a:ea typeface="Calibri"/>
                <a:cs typeface="Times New Roman"/>
              </a:rPr>
            </a:br>
            <a:r>
              <a:rPr lang="ru-RU" dirty="0">
                <a:ea typeface="Calibri"/>
                <a:cs typeface="Times New Roman"/>
              </a:rPr>
              <a:t>в текущем учебном году.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0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Autofit/>
          </a:bodyPr>
          <a:lstStyle/>
          <a:p>
            <a:pPr lvl="0">
              <a:buClr>
                <a:srgbClr val="3891A7"/>
              </a:buClr>
            </a:pPr>
            <a:r>
              <a:rPr lang="ru-RU" sz="20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Примеры формулировок:</a:t>
            </a:r>
            <a:endParaRPr lang="ru-RU" sz="2000" b="1" u="sng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buClr>
                <a:srgbClr val="3891A7"/>
              </a:buClr>
            </a:pP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ru-RU" sz="2000" u="sng" dirty="0">
                <a:solidFill>
                  <a:prstClr val="black"/>
                </a:solidFill>
                <a:latin typeface="Times New Roman"/>
                <a:ea typeface="Times New Roman"/>
              </a:rPr>
              <a:t>отличительной ос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обенностью программы является ее </a:t>
            </a:r>
            <a:r>
              <a:rPr lang="ru-RU" sz="20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интегративность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возможность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дифференцированного обучения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на всех этапах курса,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дидактические принципы вариативного развивающего образования;</a:t>
            </a:r>
          </a:p>
          <a:p>
            <a:pPr lvl="0">
              <a:buClr>
                <a:srgbClr val="3891A7"/>
              </a:buClr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деление не только на темы, но и на модули –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группы тем, связанных дидактическим единством и системой изучения материала: определение целей в начале модуля, обобщение и контроль – в конце; </a:t>
            </a:r>
          </a:p>
          <a:p>
            <a:pPr lvl="0" algn="just">
              <a:buClr>
                <a:srgbClr val="3891A7"/>
              </a:buClr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содержание подготовки школьников на ступени основного общего образования определяется с учетом </a:t>
            </a:r>
            <a:r>
              <a:rPr lang="ru-RU" sz="20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деятельностного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 и </a:t>
            </a:r>
            <a:r>
              <a:rPr lang="ru-RU" sz="20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компетентностного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 подходов,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во взаимодействии категорий «знания», «отношения», «деятельность». Предусматривается как овладение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ключевыми знаниями, умениями, способами деятельности, так и готовность применять их для решения практических, в том числе новых задач.</a:t>
            </a:r>
          </a:p>
          <a:p>
            <a:pPr lvl="0">
              <a:buClr>
                <a:srgbClr val="3891A7"/>
              </a:buClr>
            </a:pPr>
            <a:endParaRPr lang="ru-RU" sz="2000" dirty="0">
              <a:solidFill>
                <a:prstClr val="black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320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                            Пример (география)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География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школе – это классическая учебная дисциплина, активно участвующая в формировании научной картины мира. Современная школьная география – это уникальная школьная дисциплина. Уникальность ее места и роли заключается в том, что она представляет одновременно и естественные (физическая география), и общественные (социальная и экономическая география) ветви знания. Более того, картографическая составляющая школьной географии сближает ее с группой информационно-технических наук. Объясняется это уникальной особенностью самой современной географии как науки.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Использованный в этом курсе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деятельностный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подход позволяет не только познакомиться с окружающим миром  и найти ответы на интересующие ребёнка вопросы, но и освоить важнейшие понятия и закономерности, которые позволяют объяснить устройство мира.</a:t>
            </a:r>
            <a:endParaRPr lang="ru-RU" sz="28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0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51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  </a:t>
            </a:r>
            <a:r>
              <a:rPr lang="ru-RU" sz="51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Пример (история)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  </a:t>
            </a:r>
            <a:r>
              <a:rPr lang="ru-RU" dirty="0">
                <a:latin typeface="Times New Roman"/>
                <a:ea typeface="Times New Roman"/>
              </a:rPr>
              <a:t>Отличительной особенностью программы является ее </a:t>
            </a:r>
            <a:r>
              <a:rPr lang="ru-RU" dirty="0" err="1">
                <a:latin typeface="Times New Roman"/>
                <a:ea typeface="Times New Roman"/>
              </a:rPr>
              <a:t>интегративность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b="1" dirty="0">
                <a:latin typeface="Times New Roman"/>
                <a:ea typeface="Times New Roman"/>
              </a:rPr>
              <a:t>объединение курсов всеобщей и отечественной истории при сохранении их самостоятельности и </a:t>
            </a:r>
            <a:r>
              <a:rPr lang="ru-RU" b="1" dirty="0" err="1">
                <a:latin typeface="Times New Roman"/>
                <a:ea typeface="Times New Roman"/>
              </a:rPr>
              <a:t>самоценности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Цель изучения всеобщей истории – это формирование общей картины исторического развития человечества, получение учениками представлений об общих, ведущих процессах, явлениях и </a:t>
            </a:r>
            <a:r>
              <a:rPr lang="ru-RU" dirty="0" smtClean="0">
                <a:latin typeface="Times New Roman"/>
                <a:ea typeface="Times New Roman"/>
              </a:rPr>
              <a:t>понятиях… 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    Второй отличительной особенностью структуры программы является ее деление не только на темы, но и на </a:t>
            </a:r>
            <a:r>
              <a:rPr lang="ru-RU" b="1" dirty="0">
                <a:latin typeface="Times New Roman"/>
                <a:ea typeface="Times New Roman"/>
              </a:rPr>
              <a:t>модули</a:t>
            </a:r>
            <a:r>
              <a:rPr lang="ru-RU" dirty="0">
                <a:latin typeface="Times New Roman"/>
                <a:ea typeface="Times New Roman"/>
              </a:rPr>
              <a:t> – группы тем, связанных дидактическим единством и системой изучения материала: определение целей в начале модуля, обобщение и контроль – в </a:t>
            </a:r>
            <a:r>
              <a:rPr lang="ru-RU" dirty="0" smtClean="0">
                <a:latin typeface="Times New Roman"/>
                <a:ea typeface="Times New Roman"/>
              </a:rPr>
              <a:t>конце…….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Третьей </a:t>
            </a:r>
            <a:r>
              <a:rPr lang="ru-RU" dirty="0">
                <a:latin typeface="Times New Roman"/>
                <a:ea typeface="Times New Roman"/>
              </a:rPr>
              <a:t>отличительной особенностью данной программы является использование </a:t>
            </a:r>
            <a:r>
              <a:rPr lang="ru-RU" b="1" dirty="0">
                <a:latin typeface="Times New Roman"/>
                <a:ea typeface="Times New Roman"/>
              </a:rPr>
              <a:t>учебно-методологической системы понятий</a:t>
            </a:r>
            <a:r>
              <a:rPr lang="ru-RU" dirty="0">
                <a:latin typeface="Times New Roman"/>
                <a:ea typeface="Times New Roman"/>
              </a:rPr>
              <a:t>, с помощью которой происходит осмысление исторического процесса. В основу этой системы понятий авторы положили сочетание разных подходов к изучению истории (цивилизационно-локального, цивилизационно-стадиального, </a:t>
            </a:r>
            <a:r>
              <a:rPr lang="ru-RU" dirty="0" err="1">
                <a:latin typeface="Times New Roman"/>
                <a:ea typeface="Times New Roman"/>
              </a:rPr>
              <a:t>модернизационного</a:t>
            </a:r>
            <a:r>
              <a:rPr lang="ru-RU" dirty="0">
                <a:latin typeface="Times New Roman"/>
                <a:ea typeface="Times New Roman"/>
              </a:rPr>
              <a:t>, формационного). Основой системы понятий в 5–-м классе являются: «первобытное общество» и «цивилизация» (в двух значениях – «ступень развития» и «культурная общность</a:t>
            </a:r>
            <a:r>
              <a:rPr lang="ru-RU" dirty="0" smtClean="0">
                <a:latin typeface="Times New Roman"/>
                <a:ea typeface="Times New Roman"/>
              </a:rPr>
              <a:t>»)……. 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7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>
                <a:solidFill>
                  <a:schemeClr val="bg1">
                    <a:lumMod val="50000"/>
                  </a:schemeClr>
                </a:solidFill>
              </a:rPr>
              <a:t>Пример (литература)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Новизна данной программы определяется тем, что расширение и углубление содержания авторской программы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ориентировано на развитие читательского кругозора и творческих способностей обучающихся. </a:t>
            </a:r>
            <a:endParaRPr lang="ru-RU" sz="2800" b="1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соответствии с принципами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мини-макса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настоящая программа предусматривает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организацию самостоятельного домашнего (внеклассного) чтения учащихся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Рекомендации для домашнего чтения даются в учебниках.  Тексты, выносимые на домашнее чтение, необязательны для прочтения каждым учащимся, возможно их обсуждение на уроках. В данной программе предусмотрены специальные часы для уроков внеклассного чтения, поскольку программа и учебники предлагают достаточный объём произведений, обеспечивающих расширение читательского кругозора учащихся.</a:t>
            </a:r>
            <a:endParaRPr lang="ru-RU" sz="28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8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Пример (музыка)</a:t>
            </a:r>
          </a:p>
          <a:p>
            <a:pPr algn="just"/>
            <a:r>
              <a:rPr lang="ru-RU" dirty="0">
                <a:latin typeface="Times New Roman"/>
                <a:ea typeface="SimSun"/>
              </a:rPr>
              <a:t>Актуальность, новизна  программы заключается в обращении к национальным, культурным традициям своего народа, родного края, формирование у подрастающего поколения интереса и уважения к своим истокам. </a:t>
            </a:r>
            <a:r>
              <a:rPr lang="ru-RU" b="1" dirty="0">
                <a:latin typeface="Times New Roman"/>
                <a:ea typeface="SimSun"/>
              </a:rPr>
              <a:t>Данная программа основана на раскрытии идеи </a:t>
            </a:r>
            <a:r>
              <a:rPr lang="ru-RU" b="1" dirty="0" err="1">
                <a:latin typeface="Times New Roman"/>
                <a:ea typeface="SimSun"/>
              </a:rPr>
              <a:t>полифункциональности</a:t>
            </a:r>
            <a:r>
              <a:rPr lang="ru-RU" b="1" dirty="0">
                <a:latin typeface="Times New Roman"/>
                <a:ea typeface="SimSun"/>
              </a:rPr>
              <a:t> искусства,</a:t>
            </a:r>
            <a:r>
              <a:rPr lang="ru-RU" dirty="0">
                <a:latin typeface="Times New Roman"/>
                <a:ea typeface="SimSun"/>
              </a:rPr>
              <a:t> его значимости в жизни человека и общества. </a:t>
            </a:r>
            <a:r>
              <a:rPr lang="ru-RU" b="1" dirty="0">
                <a:latin typeface="Times New Roman"/>
                <a:ea typeface="SimSun"/>
              </a:rPr>
              <a:t>Освоение разнообразных функций искусства происходит в исследовательской и художественно-</a:t>
            </a:r>
            <a:r>
              <a:rPr lang="ru-RU" b="1" dirty="0" err="1">
                <a:latin typeface="Times New Roman"/>
                <a:ea typeface="SimSun"/>
              </a:rPr>
              <a:t>деятельностной</a:t>
            </a:r>
            <a:r>
              <a:rPr lang="ru-RU" b="1" dirty="0">
                <a:latin typeface="Times New Roman"/>
                <a:ea typeface="SimSun"/>
              </a:rPr>
              <a:t> </a:t>
            </a:r>
            <a:r>
              <a:rPr lang="ru-RU" b="1" dirty="0" smtClean="0">
                <a:latin typeface="Times New Roman"/>
                <a:ea typeface="SimSun"/>
              </a:rPr>
              <a:t>форме….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22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8.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Межпредметные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связи: </a:t>
            </a: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chemeClr val="bg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…классе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реализуются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межпредметные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связи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прежде всего с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такими предметами как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…, поскольку..…</a:t>
            </a:r>
          </a:p>
          <a:p>
            <a:pPr indent="449580" algn="just">
              <a:spcAft>
                <a:spcPts val="0"/>
              </a:spcAft>
            </a:pPr>
            <a:endParaRPr lang="ru-RU" b="1" dirty="0">
              <a:latin typeface="Sylfae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Литература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5-й класс: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общая с историей ориентация целей на формирование у учеников образа мира через достижения человеческой культуры, освоение приемов понимания текста, его интерпретации (переносятся с чтения художественных текстов на чтение научно-популярных).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География,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5-й класс: закономерности взаимодействия общества и природы, номенклатура географических названий,  представление о географических открытиях древних, закономерностях развития жизни и появления человека на Земле.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Биология,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5-й класс: представление о науке как об особом и самостоятельном способе познания мира человеческим обществом.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3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</a:rPr>
              <a:t>9. Особенности </a:t>
            </a:r>
            <a:r>
              <a:rPr lang="ru-RU" sz="3600" b="1" dirty="0"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</a:rPr>
              <a:t>организации учебного процесса по предмету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Виды организации учебного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процесса (самостоятельная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работа, практическая работа,  творческая работа, викторина, т.д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.) </a:t>
            </a:r>
          </a:p>
          <a:p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Формы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обучения(фронтальная, групповая, работа в парах, индивидуальная)</a:t>
            </a:r>
            <a:endParaRPr lang="ru-RU" sz="3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Методы обучения (традиционные, активные)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Средства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638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</a:rPr>
              <a:t>Примеры формулировок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08720"/>
            <a:ext cx="7498080" cy="566469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100" dirty="0">
                <a:latin typeface="Times New Roman"/>
                <a:ea typeface="Times New Roman"/>
              </a:rPr>
              <a:t>В младшем подростковом возрасте происходят существенные сдвиги в мыслительной деятельности. Мышление становится более систематизированным, последовательным, зрелым. Улучшается способность к абстрактному мышлению, изменяется соотношение между конкретно-образным мышлением и абстрактным в  пользу последнего. Мышление подростка приобретает новую черту — </a:t>
            </a:r>
            <a:r>
              <a:rPr lang="ru-RU" sz="5100" b="1" dirty="0">
                <a:latin typeface="Times New Roman"/>
                <a:ea typeface="Times New Roman"/>
              </a:rPr>
              <a:t>критичность. </a:t>
            </a:r>
            <a:r>
              <a:rPr lang="ru-RU" sz="5100" dirty="0">
                <a:latin typeface="Times New Roman"/>
                <a:ea typeface="Times New Roman"/>
              </a:rPr>
              <a:t>Возраст  учащихся 5-6 класса  наиболее благоприятен   для развития </a:t>
            </a:r>
            <a:r>
              <a:rPr lang="ru-RU" sz="5100" b="1" dirty="0">
                <a:latin typeface="Times New Roman"/>
                <a:ea typeface="Times New Roman"/>
              </a:rPr>
              <a:t>творческого мышления.  </a:t>
            </a:r>
            <a:r>
              <a:rPr lang="ru-RU" sz="5100" dirty="0">
                <a:latin typeface="Times New Roman"/>
                <a:ea typeface="Times New Roman"/>
              </a:rPr>
              <a:t>Необходимостью является </a:t>
            </a:r>
            <a:r>
              <a:rPr lang="ru-RU" sz="5100" u="sng" dirty="0">
                <a:latin typeface="Times New Roman"/>
                <a:ea typeface="Times New Roman"/>
              </a:rPr>
              <a:t>планирование  </a:t>
            </a:r>
            <a:r>
              <a:rPr lang="ru-RU" sz="5100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нтерактивных</a:t>
            </a:r>
            <a:r>
              <a:rPr lang="ru-RU" sz="5100" u="sng" dirty="0">
                <a:solidFill>
                  <a:srgbClr val="000000"/>
                </a:solidFill>
                <a:latin typeface="Times New Roman"/>
                <a:ea typeface="Times New Roman"/>
              </a:rPr>
              <a:t> форм  урока, характеризующиеся субъект – субъектной позицией в системе учитель–ученик, многообразием видов деятельности субъектов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(игровая, </a:t>
            </a:r>
            <a:r>
              <a:rPr lang="ru-RU" sz="5100" dirty="0" err="1">
                <a:solidFill>
                  <a:srgbClr val="000000"/>
                </a:solidFill>
                <a:latin typeface="Times New Roman"/>
                <a:ea typeface="Times New Roman"/>
              </a:rPr>
              <a:t>дискуссионно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-оценочная, рефлексивная), базирующихся на </a:t>
            </a:r>
            <a:r>
              <a:rPr lang="ru-RU" sz="5100" b="1" dirty="0">
                <a:solidFill>
                  <a:srgbClr val="000000"/>
                </a:solidFill>
                <a:latin typeface="Times New Roman"/>
                <a:ea typeface="Times New Roman"/>
              </a:rPr>
              <a:t>активных методах обучения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(проблемном, исследовательском, т.д.). </a:t>
            </a:r>
            <a:endParaRPr lang="ru-RU" sz="51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51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Виды </a:t>
            </a:r>
            <a:r>
              <a:rPr lang="ru-RU" sz="5100" b="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 учебного процесса: 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самостоятельная работа, практическая работа,  творческая работа, викторина, т.д.  </a:t>
            </a:r>
            <a:endParaRPr lang="ru-RU" sz="51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buClr>
                <a:srgbClr val="3891A7"/>
              </a:buClr>
            </a:pP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 На достижение </a:t>
            </a: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поставленных целей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направлена </a:t>
            </a:r>
            <a:r>
              <a:rPr lang="ru-RU" sz="51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проектная деятельность как урочная, так и внеурочная.</a:t>
            </a:r>
            <a:endParaRPr lang="ru-RU" sz="51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buClr>
                <a:srgbClr val="3891A7"/>
              </a:buClr>
            </a:pPr>
            <a:r>
              <a:rPr lang="ru-RU" sz="51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5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5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10. Виды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и формы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контроля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Учёт достижений учащихся соотносится с системно-</a:t>
            </a:r>
            <a:r>
              <a:rPr lang="ru-RU" dirty="0" err="1">
                <a:latin typeface="Times New Roman"/>
                <a:ea typeface="Times New Roman"/>
              </a:rPr>
              <a:t>деятельностным</a:t>
            </a:r>
            <a:r>
              <a:rPr lang="ru-RU" dirty="0">
                <a:latin typeface="Times New Roman"/>
                <a:ea typeface="Times New Roman"/>
              </a:rPr>
              <a:t> подходом ФГОС и  предполагает следующие способы оценивания: 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самооценка</a:t>
            </a:r>
            <a:r>
              <a:rPr lang="ru-RU" dirty="0">
                <a:latin typeface="Times New Roman"/>
                <a:ea typeface="Times New Roman"/>
              </a:rPr>
              <a:t> (оценочная деятельность учащихся в парах, группах, индивидуально)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взаимооценка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(работа в парах и группах)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оценивание учителем результатов деятельности учащихся.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Контроль уровня достижений обучающихся зафиксирован в основных разделах и приложениях к рабочей программе: пояснительной записке, учебно-тематическом плане, календарно-тематическом плане, технологической карте контроля </a:t>
            </a:r>
            <a:r>
              <a:rPr lang="ru-RU" dirty="0" smtClean="0">
                <a:latin typeface="Times New Roman"/>
                <a:ea typeface="Times New Roman"/>
              </a:rPr>
              <a:t>---------------------------------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4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Виды и формы контроля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Согласно </a:t>
            </a:r>
            <a:r>
              <a:rPr lang="ru-RU" dirty="0" smtClean="0">
                <a:latin typeface="Times New Roman"/>
                <a:ea typeface="Times New Roman"/>
              </a:rPr>
              <a:t>Уставу гимназии, «Положению </a:t>
            </a:r>
            <a:r>
              <a:rPr lang="ru-RU" dirty="0">
                <a:latin typeface="Times New Roman"/>
                <a:ea typeface="Times New Roman"/>
              </a:rPr>
              <a:t>о промежуточной аттестации обучающихся» и «Положению о тематическом контроле» </a:t>
            </a:r>
            <a:r>
              <a:rPr lang="ru-RU" b="1" dirty="0">
                <a:latin typeface="Times New Roman"/>
                <a:ea typeface="Times New Roman"/>
              </a:rPr>
              <a:t>для контроля </a:t>
            </a:r>
            <a:r>
              <a:rPr lang="ru-RU" b="1" dirty="0" smtClean="0">
                <a:latin typeface="Times New Roman"/>
                <a:ea typeface="Times New Roman"/>
              </a:rPr>
              <a:t>уровня достижений </a:t>
            </a:r>
            <a:r>
              <a:rPr lang="ru-RU" b="1" dirty="0">
                <a:latin typeface="Times New Roman"/>
                <a:ea typeface="Times New Roman"/>
              </a:rPr>
              <a:t>учащихся </a:t>
            </a:r>
            <a:r>
              <a:rPr lang="ru-RU" dirty="0">
                <a:latin typeface="Times New Roman"/>
                <a:ea typeface="Times New Roman"/>
              </a:rPr>
              <a:t>используются такие </a:t>
            </a:r>
            <a:r>
              <a:rPr lang="ru-RU" b="1" dirty="0">
                <a:latin typeface="Times New Roman"/>
                <a:ea typeface="Times New Roman"/>
              </a:rPr>
              <a:t>виды и формы контроля,</a:t>
            </a:r>
            <a:r>
              <a:rPr lang="ru-RU" dirty="0">
                <a:latin typeface="Times New Roman"/>
                <a:ea typeface="Times New Roman"/>
              </a:rPr>
              <a:t> как стартовый, текущий</a:t>
            </a:r>
            <a:r>
              <a:rPr lang="ru-RU" dirty="0" smtClean="0">
                <a:latin typeface="Times New Roman"/>
                <a:ea typeface="Times New Roman"/>
              </a:rPr>
              <a:t>, промежуточный,  </a:t>
            </a:r>
            <a:r>
              <a:rPr lang="ru-RU" dirty="0">
                <a:latin typeface="Times New Roman"/>
                <a:ea typeface="Times New Roman"/>
              </a:rPr>
              <a:t>итоговый.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Формы </a:t>
            </a:r>
            <a:r>
              <a:rPr lang="ru-RU" b="1" dirty="0">
                <a:latin typeface="Times New Roman"/>
                <a:ea typeface="Times New Roman"/>
              </a:rPr>
              <a:t>контроля: </a:t>
            </a:r>
            <a:r>
              <a:rPr lang="ru-RU" dirty="0">
                <a:latin typeface="Times New Roman"/>
                <a:ea typeface="Times New Roman"/>
              </a:rPr>
              <a:t>дифференцированный индивидуальный письменный опрос, самостоятельная работа, проверочная работа,  контрольная работа, терминологический диктант, письменные домашние задания в рабочей тетради, контурной карте, тестирование, словарный диктант, компьютерный контроль результатов выполнения диагностических заданий учебного пособия или рабочей тетради, практические работы, </a:t>
            </a:r>
            <a:r>
              <a:rPr lang="ru-RU" dirty="0" smtClean="0">
                <a:latin typeface="Times New Roman"/>
                <a:ea typeface="Times New Roman"/>
              </a:rPr>
              <a:t>лабораторные работы т</a:t>
            </a:r>
            <a:r>
              <a:rPr lang="ru-RU" dirty="0">
                <a:latin typeface="Times New Roman"/>
                <a:ea typeface="Times New Roman"/>
              </a:rPr>
              <a:t>. д.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6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Структура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рабочей программы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) титульный лист;</a:t>
            </a:r>
          </a:p>
          <a:p>
            <a:r>
              <a:rPr lang="ru-RU" dirty="0"/>
              <a:t>2) </a:t>
            </a:r>
            <a:r>
              <a:rPr lang="ru-RU" dirty="0" smtClean="0"/>
              <a:t>пояснительная записка;</a:t>
            </a:r>
            <a:endParaRPr lang="ru-RU" dirty="0"/>
          </a:p>
          <a:p>
            <a:r>
              <a:rPr lang="ru-RU" dirty="0"/>
              <a:t>3) основное содержание учебного курса (разделы, темы, тезисы основного содержания);</a:t>
            </a:r>
          </a:p>
          <a:p>
            <a:r>
              <a:rPr lang="ru-RU" dirty="0"/>
              <a:t>4) тематическое (или поурочно-тематическое) планирование с определением  основных видов учебной деятельности учащихся;</a:t>
            </a:r>
          </a:p>
          <a:p>
            <a:r>
              <a:rPr lang="ru-RU" dirty="0"/>
              <a:t>5) описание учебно-методического и материально-технического обеспечения образовательного процесса (основное и дополнительное).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0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Виды и формы контроля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Для </a:t>
            </a:r>
            <a:r>
              <a:rPr lang="ru-RU" b="1" dirty="0">
                <a:latin typeface="Times New Roman"/>
                <a:ea typeface="Times New Roman"/>
              </a:rPr>
              <a:t>текущего тематического контроля</a:t>
            </a:r>
            <a:r>
              <a:rPr lang="ru-RU" dirty="0">
                <a:latin typeface="Times New Roman"/>
                <a:ea typeface="Times New Roman"/>
              </a:rPr>
              <a:t> и оценки знаний в системе уроков предусмотрены уроки-обобщения. Для получения объективной информации о </a:t>
            </a:r>
            <a:r>
              <a:rPr lang="ru-RU" b="1" dirty="0">
                <a:latin typeface="Times New Roman"/>
                <a:ea typeface="Times New Roman"/>
              </a:rPr>
              <a:t>результатах,</a:t>
            </a:r>
            <a:r>
              <a:rPr lang="ru-RU" dirty="0">
                <a:latin typeface="Times New Roman"/>
                <a:ea typeface="Times New Roman"/>
              </a:rPr>
              <a:t> достигнутых  в учебной деятельности, степени их соответствия требованиям ФГОС ООО, с  целью последующей коррекции образовательного процесса предусмотрены </a:t>
            </a:r>
            <a:r>
              <a:rPr lang="ru-RU" b="1" dirty="0" err="1">
                <a:latin typeface="Times New Roman"/>
                <a:ea typeface="Times New Roman"/>
              </a:rPr>
              <a:t>срезовые</a:t>
            </a:r>
            <a:r>
              <a:rPr lang="ru-RU" b="1" dirty="0">
                <a:latin typeface="Times New Roman"/>
                <a:ea typeface="Times New Roman"/>
              </a:rPr>
              <a:t> работы</a:t>
            </a:r>
            <a:r>
              <a:rPr lang="ru-RU" dirty="0">
                <a:latin typeface="Times New Roman"/>
                <a:ea typeface="Times New Roman"/>
              </a:rPr>
              <a:t>, уделяющие серьезное внимание формированию не только предметных знаний, но и УУД учащимися 5 класса.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3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Виды и формы контроля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 Стартовый контроль – 2-я неделя сентября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б) Текущий контроль – после изучения  тем.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в) Итоговый контроль – в конце изучения курса: итоговый тест – май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6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31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Педагогические технологии, формы уроков,</a:t>
            </a:r>
            <a:r>
              <a:rPr lang="ru-RU" sz="31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1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внеурочной деятельности</a:t>
            </a:r>
            <a:endParaRPr lang="ru-RU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 обучении предмету «--------------------» на уроках  в 5 классе используются предпочтительные образовательные технологии: 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технология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проблемного диалога,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технология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продуктивного чтения, 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технология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оценивания учебных успехов, 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технология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проектной деятельности.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8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Педагогические технологии, формы уроков,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внеурочной деятельности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 учебно-воспитательном процессе (урочной и внеурочной деятельности) используются следующие педагогические технологии и подходы: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развивающее обучение;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проблемное обучение;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коммуникативное обучение;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игровые технологии;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информационно-коммуникативные технологии;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групповые технологии;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технология развития критического мышления, др. инновационные технологии.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5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808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+mn-cs"/>
              </a:rPr>
              <a:t>В процессе работы в 5 классе используются следующие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+mn-cs"/>
              </a:rPr>
              <a:t>типы уроков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+mn-cs"/>
              </a:rPr>
              <a:t>: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3200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+mn-cs"/>
              </a:rPr>
            </a:b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вводный урок;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уроки открытия нового знания;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контрольный урок;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урок обобщения и повторения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материала,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5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</a:rPr>
              <a:t>Основные методы, которые планируется использовать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</a:rPr>
              <a:t>Метод </a:t>
            </a:r>
            <a:r>
              <a:rPr lang="ru-RU" b="1" dirty="0">
                <a:latin typeface="Times New Roman"/>
                <a:ea typeface="Calibri"/>
              </a:rPr>
              <a:t>организации и осуществления учебно-познавательной деятельности</a:t>
            </a:r>
            <a:r>
              <a:rPr lang="ru-RU" dirty="0">
                <a:latin typeface="Times New Roman"/>
                <a:ea typeface="Calibri"/>
              </a:rPr>
              <a:t>: словесных (рассказ, учебная лекция, беседа), наглядных (иллюстрационных и демонстрационных), практических,  проблемно-поисковых под руководством преподавателя и самостоятельной работой учащихся. </a:t>
            </a: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</a:rPr>
              <a:t>Метод </a:t>
            </a:r>
            <a:r>
              <a:rPr lang="ru-RU" b="1" dirty="0">
                <a:latin typeface="Times New Roman"/>
                <a:ea typeface="Calibri"/>
              </a:rPr>
              <a:t>стимулирования и мотивации учебной деятельности:</a:t>
            </a:r>
            <a:r>
              <a:rPr lang="ru-RU" dirty="0">
                <a:latin typeface="Times New Roman"/>
                <a:ea typeface="Calibri"/>
              </a:rPr>
              <a:t> познавательных игр, деловых игр.</a:t>
            </a: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</a:rPr>
              <a:t>Метод </a:t>
            </a:r>
            <a:r>
              <a:rPr lang="ru-RU" b="1" dirty="0">
                <a:latin typeface="Times New Roman"/>
                <a:ea typeface="Calibri"/>
              </a:rPr>
              <a:t>контроля и самоконтроля </a:t>
            </a:r>
            <a:r>
              <a:rPr lang="ru-RU" dirty="0">
                <a:latin typeface="Times New Roman"/>
                <a:ea typeface="Calibri"/>
              </a:rPr>
              <a:t>за эффективностью учебной деятельности: индивидуального опроса, фронтального опроса, выборочного контроля, письменных работ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Виды нетрадиционных уроков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: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видео-урок;</a:t>
            </a:r>
          </a:p>
          <a:p>
            <a:r>
              <a:rPr lang="ru-RU" dirty="0" smtClean="0"/>
              <a:t> урок-экскурсия;</a:t>
            </a:r>
          </a:p>
          <a:p>
            <a:r>
              <a:rPr lang="ru-RU" dirty="0" smtClean="0"/>
              <a:t> урок-спектакль;</a:t>
            </a:r>
          </a:p>
          <a:p>
            <a:r>
              <a:rPr lang="ru-RU" dirty="0" smtClean="0"/>
              <a:t> урок-путешествие;</a:t>
            </a:r>
          </a:p>
          <a:p>
            <a:r>
              <a:rPr lang="ru-RU" dirty="0" smtClean="0"/>
              <a:t> урок-интервью;</a:t>
            </a:r>
          </a:p>
          <a:p>
            <a:r>
              <a:rPr lang="ru-RU" dirty="0" smtClean="0"/>
              <a:t> </a:t>
            </a:r>
            <a:r>
              <a:rPr lang="ru-RU" dirty="0"/>
              <a:t>урок – защита проектов и 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3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Внеурочная деятельность организуется в таких формах как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экскурсии, кружки, круглые столы, конференции, диспуты, исследования, общественно полезные практики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других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(взаимосвязь с ВУД).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Специфика класса (Приложения).</a:t>
            </a: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6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Соответствие требованиям ФГОС ООО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0"/>
              </a:spcAft>
            </a:pPr>
            <a:r>
              <a:rPr lang="ru-RU" sz="4200" b="1" dirty="0">
                <a:latin typeface="Times New Roman"/>
                <a:ea typeface="Times New Roman"/>
              </a:rPr>
              <a:t>Продвижение учащихся к новым образовательным результатам происходит </a:t>
            </a:r>
            <a:r>
              <a:rPr lang="ru-RU" sz="4200" b="1" dirty="0" smtClean="0">
                <a:latin typeface="Times New Roman"/>
                <a:ea typeface="Times New Roman"/>
              </a:rPr>
              <a:t> средствами </a:t>
            </a:r>
            <a:r>
              <a:rPr lang="ru-RU" sz="4200" b="1" dirty="0">
                <a:latin typeface="Times New Roman"/>
                <a:ea typeface="Times New Roman"/>
              </a:rPr>
              <a:t>предмета. </a:t>
            </a:r>
            <a:r>
              <a:rPr lang="ru-RU" sz="4200" dirty="0">
                <a:latin typeface="Times New Roman"/>
                <a:ea typeface="Times New Roman"/>
              </a:rPr>
              <a:t>Реализация требований ФГОС ООО происходит:</a:t>
            </a:r>
          </a:p>
          <a:p>
            <a:pPr algn="just">
              <a:spcAft>
                <a:spcPts val="0"/>
              </a:spcAft>
            </a:pPr>
            <a:r>
              <a:rPr lang="ru-RU" sz="4200" dirty="0" smtClean="0">
                <a:latin typeface="Times New Roman"/>
                <a:ea typeface="Times New Roman"/>
              </a:rPr>
              <a:t> </a:t>
            </a:r>
            <a:r>
              <a:rPr lang="ru-RU" sz="4200" b="1" dirty="0">
                <a:latin typeface="Times New Roman"/>
                <a:ea typeface="Times New Roman"/>
              </a:rPr>
              <a:t>через </a:t>
            </a:r>
            <a:r>
              <a:rPr lang="ru-RU" sz="4200" b="1" dirty="0" smtClean="0">
                <a:latin typeface="Times New Roman"/>
                <a:ea typeface="Times New Roman"/>
              </a:rPr>
              <a:t> систему заданий в </a:t>
            </a:r>
            <a:r>
              <a:rPr lang="ru-RU" sz="4200" b="1" dirty="0">
                <a:latin typeface="Times New Roman"/>
                <a:ea typeface="Times New Roman"/>
              </a:rPr>
              <a:t>учебниках, рабочих тетрадях  по---------------,</a:t>
            </a:r>
            <a:r>
              <a:rPr lang="ru-RU" sz="4200" dirty="0">
                <a:latin typeface="Times New Roman"/>
                <a:ea typeface="Times New Roman"/>
              </a:rPr>
              <a:t>  которые содержат основания для собственных оценок общественных ситуаций и явлений, но не готовые авторские оценки и выводы, что как раз обеспечивает самоидентификацию, формирование идентичности; </a:t>
            </a:r>
            <a:endParaRPr lang="ru-RU" sz="42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200" dirty="0" smtClean="0">
                <a:latin typeface="Times New Roman"/>
                <a:ea typeface="Times New Roman"/>
              </a:rPr>
              <a:t>через </a:t>
            </a:r>
            <a:r>
              <a:rPr lang="ru-RU" sz="4200" b="1" dirty="0" err="1">
                <a:latin typeface="Times New Roman"/>
                <a:ea typeface="Times New Roman"/>
              </a:rPr>
              <a:t>деятельностные</a:t>
            </a:r>
            <a:r>
              <a:rPr lang="ru-RU" sz="4200" b="1" dirty="0">
                <a:latin typeface="Times New Roman"/>
                <a:ea typeface="Times New Roman"/>
              </a:rPr>
              <a:t> технологии</a:t>
            </a:r>
            <a:r>
              <a:rPr lang="ru-RU" sz="4200" dirty="0">
                <a:latin typeface="Times New Roman"/>
                <a:ea typeface="Times New Roman"/>
              </a:rPr>
              <a:t>, обеспечивающие мотивацию через вовлечение школьников активную деятельность</a:t>
            </a:r>
            <a:r>
              <a:rPr lang="ru-RU" sz="4200" dirty="0" smtClean="0">
                <a:latin typeface="Times New Roman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sz="4200" dirty="0" smtClean="0">
                <a:latin typeface="Times New Roman"/>
                <a:ea typeface="Times New Roman"/>
              </a:rPr>
              <a:t>через </a:t>
            </a:r>
            <a:r>
              <a:rPr lang="ru-RU" sz="4200" b="1" dirty="0">
                <a:latin typeface="Times New Roman"/>
                <a:ea typeface="Times New Roman"/>
              </a:rPr>
              <a:t>систему </a:t>
            </a:r>
            <a:r>
              <a:rPr lang="ru-RU" sz="4200" b="1" dirty="0" smtClean="0">
                <a:latin typeface="Times New Roman"/>
                <a:ea typeface="Times New Roman"/>
              </a:rPr>
              <a:t>понятий</a:t>
            </a:r>
            <a:r>
              <a:rPr lang="ru-RU" sz="4200" dirty="0" smtClean="0">
                <a:latin typeface="Times New Roman"/>
                <a:ea typeface="Times New Roman"/>
              </a:rPr>
              <a:t>, </a:t>
            </a:r>
            <a:r>
              <a:rPr lang="ru-RU" sz="4200" dirty="0">
                <a:latin typeface="Times New Roman"/>
                <a:ea typeface="Times New Roman"/>
              </a:rPr>
              <a:t>обеспечивающих формирование целостной и разносторонней обществоведческой картины </a:t>
            </a:r>
            <a:r>
              <a:rPr lang="ru-RU" sz="4200" dirty="0" smtClean="0">
                <a:latin typeface="Times New Roman"/>
                <a:ea typeface="Times New Roman"/>
              </a:rPr>
              <a:t>мира;</a:t>
            </a:r>
          </a:p>
          <a:p>
            <a:pPr algn="just">
              <a:spcAft>
                <a:spcPts val="0"/>
              </a:spcAft>
            </a:pPr>
            <a:r>
              <a:rPr lang="ru-RU" sz="4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через реализацию  принципа </a:t>
            </a:r>
            <a:r>
              <a:rPr lang="ru-RU" sz="4200" b="1" dirty="0">
                <a:solidFill>
                  <a:prstClr val="black"/>
                </a:solidFill>
                <a:latin typeface="Times New Roman"/>
                <a:ea typeface="Times New Roman"/>
              </a:rPr>
              <a:t>преемственности </a:t>
            </a:r>
            <a:r>
              <a:rPr lang="ru-RU" sz="4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ru-RU" sz="4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учащиеся </a:t>
            </a:r>
            <a: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</a:rPr>
              <a:t>продолжают осваивать </a:t>
            </a:r>
            <a:r>
              <a:rPr lang="ru-RU" sz="4200" b="1" dirty="0">
                <a:solidFill>
                  <a:prstClr val="black"/>
                </a:solidFill>
                <a:latin typeface="Times New Roman"/>
                <a:ea typeface="Times New Roman"/>
              </a:rPr>
              <a:t>УУД, как </a:t>
            </a:r>
            <a:r>
              <a:rPr lang="ru-RU" sz="42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sz="4200" b="1" dirty="0">
                <a:solidFill>
                  <a:prstClr val="black"/>
                </a:solidFill>
                <a:latin typeface="Times New Roman"/>
                <a:ea typeface="Times New Roman"/>
              </a:rPr>
              <a:t> и предметные, так и </a:t>
            </a:r>
            <a:r>
              <a:rPr lang="ru-RU" sz="4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личностные)………</a:t>
            </a:r>
            <a:r>
              <a:rPr lang="ru-RU" sz="4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42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4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5100" b="1" dirty="0">
                <a:solidFill>
                  <a:srgbClr val="000000"/>
                </a:solidFill>
                <a:latin typeface="Times New Roman"/>
                <a:ea typeface="Times New Roman"/>
              </a:rPr>
              <a:t>Учебный процесс по предмету организуется с учетом принципов ФГОС ООО.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 Важнейший из них – переход от установки на «получение знаний» к «приобретению знаний</a:t>
            </a:r>
            <a:r>
              <a:rPr lang="ru-RU" sz="5100" b="1" dirty="0">
                <a:solidFill>
                  <a:srgbClr val="000000"/>
                </a:solidFill>
                <a:latin typeface="Times New Roman"/>
                <a:ea typeface="Times New Roman"/>
              </a:rPr>
              <a:t>». В соответствии с ФГОС данная программа помогает реализовать основные цели и задачи обучения и развития личности учащегося в современной школе: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 приобретение устойчивой мотивации к самостоятельному изучению предмета, ответственности за формирование нравственных ценностей и умения оценивать себя, планировать свою деятельность, формулировать задачи и способы достижения поставленных целей</a:t>
            </a: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2068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  <a:effectLst/>
                <a:ea typeface="+mn-ea"/>
                <a:cs typeface="+mn-cs"/>
              </a:rPr>
              <a:t>Пояснительная записка</a:t>
            </a: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962088" cy="619268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latin typeface="Times New Roman"/>
                <a:ea typeface="Calibri"/>
                <a:cs typeface="Times New Roman"/>
              </a:rPr>
              <a:t>Нормативно-правовые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документы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latin typeface="Times New Roman"/>
                <a:ea typeface="Calibri"/>
              </a:rPr>
              <a:t>Сведения </a:t>
            </a:r>
            <a:r>
              <a:rPr lang="ru-RU" sz="1800" dirty="0">
                <a:latin typeface="Times New Roman"/>
                <a:ea typeface="Calibri"/>
              </a:rPr>
              <a:t>о программах, на основании которых разработана  рабочая программа </a:t>
            </a:r>
            <a:endParaRPr lang="ru-RU" sz="1800" dirty="0" smtClean="0">
              <a:latin typeface="Times New Roman"/>
              <a:ea typeface="Calibri"/>
            </a:endParaRP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Используемый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учебно-методический комплект, его специфика в соответствии с Образовательной программой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гимназии</a:t>
            </a: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</a:rPr>
              <a:t>Количество </a:t>
            </a:r>
            <a:r>
              <a:rPr lang="ru-RU" sz="1800" dirty="0">
                <a:latin typeface="Times New Roman"/>
                <a:ea typeface="Calibri"/>
              </a:rPr>
              <a:t>учебных часов, на которое рассчитана </a:t>
            </a:r>
            <a:r>
              <a:rPr lang="ru-RU" sz="1800" dirty="0" smtClean="0">
                <a:latin typeface="Times New Roman"/>
                <a:ea typeface="Calibri"/>
              </a:rPr>
              <a:t>программа</a:t>
            </a: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</a:rPr>
              <a:t>Цели </a:t>
            </a:r>
            <a:r>
              <a:rPr lang="ru-RU" sz="1800" dirty="0">
                <a:latin typeface="Times New Roman"/>
                <a:ea typeface="Calibri"/>
              </a:rPr>
              <a:t>и задачи данного учебного предмета </a:t>
            </a:r>
            <a:endParaRPr lang="ru-RU" sz="1800" dirty="0" smtClean="0">
              <a:latin typeface="Times New Roman"/>
              <a:ea typeface="Calibri"/>
            </a:endParaRP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</a:rPr>
              <a:t>Актуальность</a:t>
            </a:r>
            <a:r>
              <a:rPr lang="ru-RU" sz="1800" dirty="0">
                <a:latin typeface="Times New Roman"/>
                <a:ea typeface="Calibri"/>
              </a:rPr>
              <a:t>, новизна рабочей </a:t>
            </a:r>
            <a:r>
              <a:rPr lang="ru-RU" sz="1800" dirty="0" smtClean="0">
                <a:latin typeface="Times New Roman"/>
                <a:ea typeface="Calibri"/>
              </a:rPr>
              <a:t>программы</a:t>
            </a: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</a:rPr>
              <a:t>Обоснование </a:t>
            </a:r>
            <a:r>
              <a:rPr lang="ru-RU" sz="1800" dirty="0">
                <a:latin typeface="Times New Roman"/>
                <a:ea typeface="Calibri"/>
              </a:rPr>
              <a:t>внесенных изменений в примерную (типовую) программу по предмету или авторскую программу (не более 20</a:t>
            </a:r>
            <a:r>
              <a:rPr lang="ru-RU" sz="1800" dirty="0" smtClean="0">
                <a:latin typeface="Times New Roman"/>
                <a:ea typeface="Calibri"/>
              </a:rPr>
              <a:t>%)</a:t>
            </a: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</a:rPr>
              <a:t>Место </a:t>
            </a:r>
            <a:r>
              <a:rPr lang="ru-RU" sz="1800" dirty="0">
                <a:latin typeface="Times New Roman"/>
                <a:ea typeface="Calibri"/>
              </a:rPr>
              <a:t>и роль учебного курса в учебном плане гимназии,  </a:t>
            </a:r>
            <a:r>
              <a:rPr lang="ru-RU" sz="1800" dirty="0" err="1">
                <a:latin typeface="Times New Roman"/>
                <a:ea typeface="Calibri"/>
              </a:rPr>
              <a:t>межпредметные</a:t>
            </a:r>
            <a:r>
              <a:rPr lang="ru-RU" sz="1800" dirty="0">
                <a:latin typeface="Times New Roman"/>
                <a:ea typeface="Calibri"/>
              </a:rPr>
              <a:t> связи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latin typeface="Times New Roman"/>
                <a:ea typeface="Calibri"/>
              </a:rPr>
              <a:t>Особенности </a:t>
            </a:r>
            <a:r>
              <a:rPr lang="ru-RU" sz="1800" dirty="0">
                <a:latin typeface="Times New Roman"/>
                <a:ea typeface="Calibri"/>
              </a:rPr>
              <a:t>организации учебного процесса по предмету </a:t>
            </a:r>
            <a:endParaRPr lang="ru-RU" sz="1800" dirty="0" smtClean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latin typeface="Times New Roman"/>
                <a:ea typeface="Calibri"/>
              </a:rPr>
              <a:t>Формы </a:t>
            </a:r>
            <a:r>
              <a:rPr lang="ru-RU" sz="1800" dirty="0">
                <a:latin typeface="Times New Roman"/>
                <a:ea typeface="Calibri"/>
              </a:rPr>
              <a:t>контроля знаний, умений навыков </a:t>
            </a:r>
            <a:endParaRPr lang="ru-RU" sz="1800" dirty="0" smtClean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latin typeface="Times New Roman"/>
                <a:ea typeface="Calibri"/>
              </a:rPr>
              <a:t>Предпочтительные </a:t>
            </a:r>
            <a:r>
              <a:rPr lang="ru-RU" sz="1800" dirty="0">
                <a:latin typeface="Times New Roman"/>
                <a:ea typeface="Calibri"/>
              </a:rPr>
              <a:t>педагогические технологии,   формы </a:t>
            </a:r>
            <a:r>
              <a:rPr lang="ru-RU" sz="1800" dirty="0" smtClean="0">
                <a:latin typeface="Times New Roman"/>
                <a:ea typeface="Calibri"/>
              </a:rPr>
              <a:t>уроков, ВУД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latin typeface="Times New Roman"/>
                <a:ea typeface="Calibri"/>
              </a:rPr>
              <a:t>Сведения</a:t>
            </a:r>
            <a:r>
              <a:rPr lang="ru-RU" sz="1800" dirty="0">
                <a:latin typeface="Times New Roman"/>
                <a:ea typeface="Calibri"/>
              </a:rPr>
              <a:t>, отражающие </a:t>
            </a:r>
            <a:r>
              <a:rPr lang="ru-RU" sz="1800" dirty="0" smtClean="0">
                <a:latin typeface="Times New Roman"/>
                <a:ea typeface="Calibri"/>
              </a:rPr>
              <a:t>специфику </a:t>
            </a:r>
            <a:r>
              <a:rPr lang="ru-RU" sz="1800" dirty="0">
                <a:latin typeface="Times New Roman"/>
                <a:ea typeface="Calibri"/>
              </a:rPr>
              <a:t>класса</a:t>
            </a:r>
            <a:endParaRPr lang="ru-RU" sz="1800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Соответствие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требованиям ГИА (ОГЭ и  ЕГЭ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marL="342900" lvl="0" indent="-3429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Calibri"/>
              </a:rPr>
              <a:t>Планируемые </a:t>
            </a:r>
            <a:r>
              <a:rPr lang="ru-RU" sz="1800" dirty="0">
                <a:latin typeface="Times New Roman"/>
                <a:ea typeface="Calibri"/>
              </a:rPr>
              <a:t>результаты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800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800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2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Планируемые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результаты</a:t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(ФГОС,ООП ООО)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Личностные УУД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b="1" dirty="0" err="1">
                <a:latin typeface="Times New Roman"/>
                <a:ea typeface="Times New Roman"/>
              </a:rPr>
              <a:t>Метапредметные</a:t>
            </a:r>
            <a:r>
              <a:rPr lang="ru-RU" b="1" dirty="0">
                <a:latin typeface="Times New Roman"/>
                <a:ea typeface="Times New Roman"/>
              </a:rPr>
              <a:t> результаты</a:t>
            </a:r>
            <a:r>
              <a:rPr lang="ru-RU" b="1" dirty="0" smtClean="0">
                <a:latin typeface="Times New Roman"/>
                <a:ea typeface="Times New Roman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Познавательные </a:t>
            </a: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УУД</a:t>
            </a:r>
          </a:p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Регулятивные УУД</a:t>
            </a:r>
            <a:endParaRPr lang="ru-RU" i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Коммуникативные УУД</a:t>
            </a:r>
            <a:endParaRPr lang="ru-RU" i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Предметные </a:t>
            </a:r>
            <a:r>
              <a:rPr lang="ru-RU" b="1" dirty="0" smtClean="0">
                <a:latin typeface="Times New Roman"/>
                <a:ea typeface="Times New Roman"/>
              </a:rPr>
              <a:t>результаты</a:t>
            </a:r>
          </a:p>
          <a:p>
            <a:pPr algn="just"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Times New Roman"/>
              </a:rPr>
              <a:t>Важно: выбрать результаты для 5 класса; заявленные результаты  не должны быть ниже требований ФГОС  !!!</a:t>
            </a:r>
            <a:endParaRPr lang="ru-RU" b="1" u="sng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6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планируемых результатов как опыта деятельности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382966"/>
              </p:ext>
            </p:extLst>
          </p:nvPr>
        </p:nvGraphicFramePr>
        <p:xfrm>
          <a:off x="0" y="714375"/>
          <a:ext cx="9144000" cy="624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214"/>
                <a:gridCol w="7592786"/>
              </a:tblGrid>
              <a:tr h="38318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4" marR="91454" marT="45670" marB="456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Коммуникация и социальное взаимодействие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4" marR="91454" marT="45670" marB="45670"/>
                </a:tc>
              </a:tr>
              <a:tr h="3832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Ученик научится:</a:t>
                      </a:r>
                    </a:p>
                    <a:p>
                      <a:endParaRPr lang="ru-RU" sz="1800" dirty="0"/>
                    </a:p>
                  </a:txBody>
                  <a:tcPr marL="91454" marR="91454" marT="45670" marB="4567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выступать с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аудиовидеоподдержкой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включая выступление перед дистанционной аудиторией;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участвовать в обсуждении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аудиовидеофорум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текстовый форум) с использованием возможностей Интернета;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использовать возможности электронной почты;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вести личный дневник (блог) с использованием возможностей Интернета;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осуществлять образовательное взаимодействие в информационном пространстве  ОУ(получение и выполнение заданий, получение комментариев, совершенствование своей работы, формирование портфолио);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соблюдать нормы информационной культуры, этики и права; с уважением относиться к частной информации и информационным правам других людей.</a:t>
                      </a:r>
                      <a:endParaRPr lang="ru-RU" sz="1800" dirty="0"/>
                    </a:p>
                  </a:txBody>
                  <a:tcPr marL="91454" marR="91454" marT="45670" marB="45670"/>
                </a:tc>
              </a:tr>
              <a:tr h="1927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Ученик получит возможность научиться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endParaRPr lang="ru-RU" sz="1800" dirty="0"/>
                    </a:p>
                  </a:txBody>
                  <a:tcPr marL="91454" marR="91454" marT="45670" marB="4567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взаимодействовать в социальных сетях, работать в группе над сообщением (вики);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форумах в социальных образовательных сетях;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 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взаимодействовать с партнёрами с использованием возможностей Интернета (игровое и театральное взаимодействие).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/>
                    </a:p>
                  </a:txBody>
                  <a:tcPr marL="91454" marR="91454" marT="45670" marB="456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8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Типичные недочеты в РП 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(пояснительная записка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 smtClean="0"/>
              <a:t>- </a:t>
            </a:r>
            <a:r>
              <a:rPr lang="ru-RU" dirty="0"/>
              <a:t>в концепции (основной идее) рабочей программы не учитывается </a:t>
            </a:r>
            <a:r>
              <a:rPr lang="ru-RU" b="1" dirty="0" err="1" smtClean="0"/>
              <a:t>спецификаУМК</a:t>
            </a:r>
            <a:r>
              <a:rPr lang="ru-RU" b="1" dirty="0" smtClean="0"/>
              <a:t>;</a:t>
            </a:r>
            <a:endParaRPr lang="ru-RU" b="1" dirty="0"/>
          </a:p>
          <a:p>
            <a:pPr marL="68580" indent="0">
              <a:buNone/>
            </a:pPr>
            <a:r>
              <a:rPr lang="ru-RU" dirty="0"/>
              <a:t>- </a:t>
            </a:r>
            <a:r>
              <a:rPr lang="ru-RU" b="1" dirty="0"/>
              <a:t>нет сведений, отражающих специфику </a:t>
            </a:r>
            <a:r>
              <a:rPr lang="ru-RU" b="1" dirty="0" smtClean="0"/>
              <a:t>класса</a:t>
            </a:r>
            <a:r>
              <a:rPr lang="ru-RU" i="1" dirty="0" smtClean="0"/>
              <a:t>;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</a:t>
            </a:r>
            <a:r>
              <a:rPr lang="ru-RU" dirty="0"/>
              <a:t>нет сведений об используемых учителем автором-составителем </a:t>
            </a:r>
            <a:r>
              <a:rPr lang="ru-RU" b="1" dirty="0"/>
              <a:t>педагогических технологиях, формах и видах контроля и формах внеурочной </a:t>
            </a:r>
            <a:r>
              <a:rPr lang="ru-RU" b="1" dirty="0" smtClean="0"/>
              <a:t>деятельности</a:t>
            </a:r>
            <a:r>
              <a:rPr lang="ru-RU" dirty="0" smtClean="0"/>
              <a:t>;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- не отражен </a:t>
            </a:r>
            <a:r>
              <a:rPr lang="ru-RU" b="1" dirty="0"/>
              <a:t>принцип преемственности </a:t>
            </a:r>
            <a:r>
              <a:rPr lang="ru-RU" dirty="0"/>
              <a:t>с другими  программами  по данному учебному предмету, а также с программами других предметов учебного плана.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dirty="0">
                <a:ea typeface="Calibri"/>
                <a:cs typeface="Times New Roman"/>
              </a:rPr>
              <a:t>основное содержание учебного курса </a:t>
            </a:r>
            <a:r>
              <a:rPr lang="ru-RU" dirty="0">
                <a:ea typeface="Calibri"/>
                <a:cs typeface="Times New Roman"/>
              </a:rPr>
              <a:t>(разделы, темы, тезисы основного </a:t>
            </a:r>
            <a:r>
              <a:rPr lang="ru-RU" dirty="0" smtClean="0">
                <a:ea typeface="Calibri"/>
                <a:cs typeface="Times New Roman"/>
              </a:rPr>
              <a:t>содержания);</a:t>
            </a:r>
          </a:p>
          <a:p>
            <a:r>
              <a:rPr lang="ru-RU" b="1" dirty="0">
                <a:ea typeface="Calibri"/>
                <a:cs typeface="Times New Roman"/>
              </a:rPr>
              <a:t>тематическое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(поурочно-тематическое</a:t>
            </a:r>
            <a:r>
              <a:rPr lang="ru-RU" dirty="0">
                <a:ea typeface="Calibri"/>
                <a:cs typeface="Times New Roman"/>
              </a:rPr>
              <a:t>) </a:t>
            </a:r>
            <a:r>
              <a:rPr lang="ru-RU" b="1" dirty="0">
                <a:ea typeface="Calibri"/>
                <a:cs typeface="Times New Roman"/>
              </a:rPr>
              <a:t>планирование</a:t>
            </a:r>
            <a:r>
              <a:rPr lang="ru-RU" dirty="0">
                <a:ea typeface="Calibri"/>
                <a:cs typeface="Times New Roman"/>
              </a:rPr>
              <a:t> с определением  основных видов учебной деятельности </a:t>
            </a:r>
            <a:r>
              <a:rPr lang="ru-RU" dirty="0" smtClean="0">
                <a:ea typeface="Calibri"/>
                <a:cs typeface="Times New Roman"/>
              </a:rPr>
              <a:t>учащихся;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  <a:cs typeface="Times New Roman"/>
              </a:rPr>
              <a:t>описание </a:t>
            </a:r>
            <a:r>
              <a:rPr lang="ru-RU" b="1" dirty="0">
                <a:ea typeface="Times New Roman"/>
                <a:cs typeface="Times New Roman"/>
              </a:rPr>
              <a:t>учебно-методического и материально-технического обеспечения образовательного процесса</a:t>
            </a:r>
            <a:r>
              <a:rPr lang="ru-RU" dirty="0">
                <a:ea typeface="Calibri"/>
                <a:cs typeface="Times New Roman"/>
              </a:rPr>
              <a:t> (основное и дополнительное).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Типичные недочеты в РП </a:t>
            </a:r>
            <a:br>
              <a:rPr lang="ru-RU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2700" i="1" dirty="0" smtClean="0">
                <a:solidFill>
                  <a:schemeClr val="bg1">
                    <a:lumMod val="50000"/>
                  </a:schemeClr>
                </a:solidFill>
              </a:rPr>
              <a:t>содержание </a:t>
            </a:r>
            <a:r>
              <a:rPr lang="ru-RU" sz="2700" i="1" dirty="0">
                <a:solidFill>
                  <a:schemeClr val="bg1">
                    <a:lumMod val="50000"/>
                  </a:schemeClr>
                </a:solidFill>
              </a:rPr>
              <a:t>учебного предмета, курса</a:t>
            </a: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ru-RU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- </a:t>
            </a:r>
            <a:r>
              <a:rPr lang="ru-RU" dirty="0"/>
              <a:t>есть расхождения по темам в учебно-тематическом планировании  рабочей программы;</a:t>
            </a:r>
          </a:p>
          <a:p>
            <a:pPr marL="68580" indent="0">
              <a:buNone/>
            </a:pPr>
            <a:r>
              <a:rPr lang="ru-RU" dirty="0"/>
              <a:t>- более 25 % изменений, расширяющих содержание примерной/типовой программы </a:t>
            </a:r>
            <a:r>
              <a:rPr lang="ru-RU" dirty="0" err="1"/>
              <a:t>МОиН</a:t>
            </a:r>
            <a:r>
              <a:rPr lang="ru-RU" dirty="0"/>
              <a:t> РФ или авторской программы курса; </a:t>
            </a:r>
          </a:p>
          <a:p>
            <a:pPr marL="68580" indent="0">
              <a:buNone/>
            </a:pPr>
            <a:r>
              <a:rPr lang="ru-RU" dirty="0"/>
              <a:t>-  нет обоснования внесенных </a:t>
            </a:r>
            <a:r>
              <a:rPr lang="ru-RU" dirty="0" smtClean="0"/>
              <a:t>изменений.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5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322665"/>
              </p:ext>
            </p:extLst>
          </p:nvPr>
        </p:nvGraphicFramePr>
        <p:xfrm>
          <a:off x="107504" y="764704"/>
          <a:ext cx="8928992" cy="3639879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936104"/>
                <a:gridCol w="864096"/>
                <a:gridCol w="1730927"/>
                <a:gridCol w="1375974"/>
                <a:gridCol w="1141571"/>
                <a:gridCol w="2016224"/>
              </a:tblGrid>
              <a:tr h="3639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Сроки/дата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проведения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Тема урока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Тип урока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Элементы содержания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Calibri"/>
                        </a:rPr>
                        <a:t>Возможные виды деятельности учащихся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Виды и формы контроля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Планируемые результаты (личностные,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</a:rPr>
                        <a:t>метапредметные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, предметные)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7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Типичные недочеты в РП </a:t>
            </a:r>
            <a:br>
              <a:rPr lang="ru-RU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2700" i="1" dirty="0" smtClean="0">
                <a:solidFill>
                  <a:schemeClr val="bg1">
                    <a:lumMod val="50000"/>
                  </a:schemeClr>
                </a:solidFill>
              </a:rPr>
              <a:t>учебно-тематический план</a:t>
            </a: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ru-RU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-  не согласован объем часов  учебного курса с учебным планом;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- </a:t>
            </a:r>
            <a:r>
              <a:rPr lang="ru-RU" dirty="0"/>
              <a:t>не указано количество практических, лабораторных и контрольных работ по темам.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lvl="0" algn="ctr">
              <a:lnSpc>
                <a:spcPct val="115000"/>
              </a:lnSpc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/>
              </a:rPr>
              <a:t>ОПИСАНИЕ УЧЕБНО-МЕТОДИЧЕСКОГО И МАТЕРИАЛЬНО-ТЕХНИЧЕСКОГО ОСНАЩЕНИЯ </a:t>
            </a:r>
            <a:endParaRPr lang="ru-RU" sz="3000" b="1" u="sng" dirty="0" smtClean="0">
              <a:solidFill>
                <a:schemeClr val="bg2">
                  <a:lumMod val="25000"/>
                </a:schemeClr>
              </a:solidFill>
              <a:latin typeface="+mj-lt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Основная литература:</a:t>
            </a:r>
            <a:endParaRPr lang="ru-RU" sz="3000" u="sng" dirty="0">
              <a:solidFill>
                <a:schemeClr val="bg1">
                  <a:lumMod val="50000"/>
                </a:schemeClr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26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Для учителя</a:t>
            </a: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lvl="0">
              <a:lnSpc>
                <a:spcPct val="115000"/>
              </a:lnSpc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-------------------------------------------------</a:t>
            </a:r>
            <a:endParaRPr lang="ru-RU" sz="2600" dirty="0">
              <a:solidFill>
                <a:schemeClr val="bg1">
                  <a:lumMod val="50000"/>
                </a:schemeClr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учащихся:</a:t>
            </a:r>
            <a:endParaRPr lang="ru-RU" sz="2400" b="1" dirty="0">
              <a:solidFill>
                <a:schemeClr val="bg1">
                  <a:lumMod val="50000"/>
                </a:schemeClr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1.Учебник:В.А. Кошевой, Т.Л.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Смоктунович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география «Наша Земля»: 5 класс: учебник для учащихся общеобразовательных учреждений/ В.А. Кошевой, Т.Л.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Смоктунович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О.А. Родыгина; под ред. В.А. Кошевого. – М.: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Баласс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2012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9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8600" b="1" u="sng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Дополнительная литература:</a:t>
            </a:r>
            <a:endParaRPr lang="ru-RU" sz="8600" u="sng" dirty="0">
              <a:solidFill>
                <a:schemeClr val="bg1">
                  <a:lumMod val="50000"/>
                </a:schemeClr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1.Верзилин Н.М. По следам Робинзона: книга для учащихся сред и ст.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шк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возраста. – М.: Просвещение,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2012.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218с. </a:t>
            </a:r>
            <a:endParaRPr lang="ru-RU" sz="7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3.Энциклопедия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для детей. Т 3. География. Гл. ред. М.Д. Аксенова. – М.: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Аванта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+,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2012. </a:t>
            </a:r>
            <a:endParaRPr lang="ru-RU" sz="7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6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.«Энциклопедия для детей. Биология» под редакцией М.Д. Аксеновой - 2000 год; – М.: </a:t>
            </a:r>
            <a:r>
              <a:rPr lang="ru-RU" sz="72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Аванта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+,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2013.</a:t>
            </a:r>
          </a:p>
          <a:p>
            <a:pPr lvl="0">
              <a:lnSpc>
                <a:spcPct val="115000"/>
              </a:lnSpc>
              <a:buClr>
                <a:srgbClr val="3891A7"/>
              </a:buClr>
            </a:pPr>
            <a:r>
              <a:rPr lang="ru-RU" sz="6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2.Географический атлас «География», 5 </a:t>
            </a:r>
            <a:r>
              <a:rPr lang="ru-RU" sz="6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кл</a:t>
            </a:r>
            <a:r>
              <a:rPr lang="ru-RU" sz="6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., М. «Дрофа», 2012 г.</a:t>
            </a:r>
            <a:endParaRPr lang="ru-RU" sz="6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3891A7"/>
              </a:buClr>
            </a:pPr>
            <a:r>
              <a:rPr lang="ru-RU" sz="6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 Контурные карты. «География», 5 </a:t>
            </a:r>
            <a:r>
              <a:rPr lang="ru-RU" sz="6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кл</a:t>
            </a:r>
            <a:r>
              <a:rPr lang="ru-RU" sz="6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., М. «Дрофа», 2012 г.</a:t>
            </a:r>
            <a:endParaRPr lang="ru-RU" sz="6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9800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7400" b="1" u="sng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М</a:t>
            </a:r>
            <a:r>
              <a:rPr lang="ru-RU" sz="7400" b="1" u="sng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imes New Roman"/>
                <a:cs typeface="Times New Roman"/>
              </a:rPr>
              <a:t>атериалы </a:t>
            </a:r>
            <a:r>
              <a:rPr lang="ru-RU" sz="7400" b="1" u="sng" dirty="0">
                <a:solidFill>
                  <a:schemeClr val="bg2">
                    <a:lumMod val="50000"/>
                  </a:schemeClr>
                </a:solidFill>
                <a:latin typeface="+mj-lt"/>
                <a:ea typeface="Times New Roman"/>
                <a:cs typeface="Times New Roman"/>
              </a:rPr>
              <a:t>на электронных носителях и  Интернет-ресурсы </a:t>
            </a:r>
          </a:p>
          <a:p>
            <a:pPr marL="228600" algn="just">
              <a:spcAft>
                <a:spcPts val="0"/>
              </a:spcAft>
            </a:pPr>
            <a:r>
              <a:rPr lang="ru-RU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2"/>
              </a:rPr>
              <a:t>http://fcior.edu.ru/</a:t>
            </a:r>
            <a:endParaRPr lang="ru-RU" sz="7200" b="1" dirty="0">
              <a:solidFill>
                <a:schemeClr val="accent6"/>
              </a:solidFill>
              <a:latin typeface="Sylfaen"/>
              <a:ea typeface="Times New Roman"/>
              <a:cs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en-US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http</a:t>
            </a:r>
            <a:r>
              <a:rPr lang="ru-RU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://</a:t>
            </a:r>
            <a:r>
              <a:rPr lang="en-US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school</a:t>
            </a:r>
            <a:r>
              <a:rPr lang="ru-RU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-</a:t>
            </a:r>
            <a:r>
              <a:rPr lang="en-US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collection</a:t>
            </a:r>
            <a:r>
              <a:rPr lang="ru-RU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.</a:t>
            </a:r>
            <a:r>
              <a:rPr lang="en-US" sz="7200" b="1" u="sng" dirty="0" err="1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edu</a:t>
            </a:r>
            <a:r>
              <a:rPr lang="ru-RU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.</a:t>
            </a:r>
            <a:r>
              <a:rPr lang="en-US" sz="7200" b="1" u="sng" dirty="0" err="1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ru</a:t>
            </a:r>
            <a:r>
              <a:rPr lang="ru-RU" sz="7200" b="1" u="sng" dirty="0">
                <a:solidFill>
                  <a:schemeClr val="accent6"/>
                </a:solidFill>
                <a:latin typeface="Sylfaen"/>
                <a:ea typeface="Times New Roman"/>
                <a:cs typeface="Times New Roman"/>
                <a:hlinkClick r:id="rId3"/>
              </a:rPr>
              <a:t>/</a:t>
            </a:r>
            <a:endParaRPr lang="ru-RU" sz="7200" b="1" dirty="0">
              <a:solidFill>
                <a:schemeClr val="accent6"/>
              </a:solidFill>
              <a:latin typeface="Sylfae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7200" b="1" dirty="0">
              <a:solidFill>
                <a:schemeClr val="accent6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14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4100" u="sng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Times New Roman"/>
                <a:cs typeface="Times New Roman"/>
              </a:rPr>
              <a:t>Материально – </a:t>
            </a:r>
            <a:r>
              <a:rPr lang="ru-RU" sz="4100" u="sng" dirty="0">
                <a:solidFill>
                  <a:schemeClr val="bg2">
                    <a:lumMod val="25000"/>
                  </a:schemeClr>
                </a:solidFill>
                <a:latin typeface="+mj-lt"/>
                <a:ea typeface="Times New Roman"/>
                <a:cs typeface="Times New Roman"/>
              </a:rPr>
              <a:t>техническая оснащенность учебного кабинета.</a:t>
            </a:r>
          </a:p>
          <a:p>
            <a:pPr lvl="0">
              <a:lnSpc>
                <a:spcPct val="115000"/>
              </a:lnSpc>
              <a:buClr>
                <a:srgbClr val="3891A7"/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4100" dirty="0">
                <a:solidFill>
                  <a:schemeClr val="bg2">
                    <a:lumMod val="25000"/>
                  </a:schemeClr>
                </a:solidFill>
                <a:latin typeface="+mj-lt"/>
                <a:ea typeface="Times New Roman"/>
                <a:cs typeface="Times New Roman"/>
              </a:rPr>
              <a:t> 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Компьютер мультимедийный;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3891A7"/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Мультимедийный проектор;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3891A7"/>
              </a:buClr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Экран проекционный;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Портреты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великих ученых - естествоиспытателей;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Справочные издания по естественным наукам: словарь, справочник величин, определитель, карты;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Карта звездного неба;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Модель Солнечной системы;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Фотографии планет Солнечной системы;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  <a:cs typeface="Times New Roman"/>
              </a:rPr>
              <a:t>Глобус.</a:t>
            </a:r>
            <a:endParaRPr lang="ru-RU" sz="28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DejaVu Sans"/>
              </a:rPr>
              <a:t>Гербарии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2800" b="1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lvl="0">
              <a:lnSpc>
                <a:spcPct val="200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ru-RU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Утверждение рабочей программы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141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prstClr val="black"/>
                </a:solidFill>
                <a:latin typeface="Calibri" pitchFamily="34" charset="0"/>
              </a:rPr>
              <a:t>1.Рассматривается  на методическом  объединении 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или на научно-методическом совете </a:t>
            </a:r>
            <a:r>
              <a:rPr lang="ru-RU" sz="2400" u="sng" dirty="0">
                <a:solidFill>
                  <a:prstClr val="black"/>
                </a:solidFill>
                <a:latin typeface="Calibri" pitchFamily="34" charset="0"/>
              </a:rPr>
              <a:t>(см. Устав). 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Решение ШМО или НМС оформляется </a:t>
            </a: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</a:rPr>
              <a:t>протоколом</a:t>
            </a:r>
            <a:r>
              <a:rPr lang="ru-RU" sz="2400" b="1" dirty="0">
                <a:solidFill>
                  <a:prstClr val="black"/>
                </a:solidFill>
                <a:latin typeface="Calibri" pitchFamily="34" charset="0"/>
              </a:rPr>
              <a:t>. 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Возможно предварительная внешняя экспертиза. </a:t>
            </a:r>
            <a:endParaRPr lang="ru-RU" sz="2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</a:rPr>
              <a:t>2. Принимается </a:t>
            </a: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</a:rPr>
              <a:t>педагогическим советом ОУ (протокол).</a:t>
            </a:r>
            <a:endParaRPr lang="ru-RU" sz="2400" b="1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</a:rPr>
              <a:t>3. </a:t>
            </a:r>
            <a:r>
              <a:rPr lang="ru-RU" sz="2400" b="1" dirty="0">
                <a:solidFill>
                  <a:prstClr val="black"/>
                </a:solidFill>
                <a:latin typeface="Calibri" pitchFamily="34" charset="0"/>
              </a:rPr>
              <a:t>Директором школы издается приказ об утверждении </a:t>
            </a: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</a:rPr>
              <a:t>рабочих программ.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На каждой программе должно быть отметка о принятии  программы  ШМО или НМС, результаты экспертизы (если была), отметка  директора школы об утверждении  программы (дата и номер приказа). Утверждение всех программ  до 31 августа.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3. </a:t>
            </a:r>
            <a:r>
              <a:rPr lang="ru-RU" sz="2400" b="1" dirty="0">
                <a:solidFill>
                  <a:prstClr val="black"/>
                </a:solidFill>
                <a:latin typeface="Calibri" pitchFamily="34" charset="0"/>
              </a:rPr>
              <a:t>Один экземпляр учебных программ являются  частью ООП и находятся у администрации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 в соответствии с номенклатурой дел. </a:t>
            </a:r>
            <a:r>
              <a:rPr lang="ru-RU" sz="2400" b="1" dirty="0">
                <a:solidFill>
                  <a:prstClr val="black"/>
                </a:solidFill>
                <a:latin typeface="Calibri" pitchFamily="34" charset="0"/>
              </a:rPr>
              <a:t>Второй экземпляр у педагога.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10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Типичные недочеты в РП </a:t>
            </a:r>
            <a:br>
              <a:rPr lang="ru-RU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200" dirty="0" smtClean="0"/>
              <a:t>(</a:t>
            </a:r>
            <a:r>
              <a:rPr lang="ru-RU" sz="2200" i="1" dirty="0" smtClean="0"/>
              <a:t>учебно-методическое </a:t>
            </a:r>
            <a:r>
              <a:rPr lang="ru-RU" sz="2200" i="1" dirty="0"/>
              <a:t>и </a:t>
            </a:r>
            <a:r>
              <a:rPr lang="ru-RU" sz="2200" i="1" dirty="0" smtClean="0"/>
              <a:t>материально-техническое обеспечение </a:t>
            </a:r>
            <a:r>
              <a:rPr lang="ru-RU" sz="2200" i="1" dirty="0"/>
              <a:t>образовательного процесса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353265" cy="50405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отсутствуют </a:t>
            </a:r>
            <a:r>
              <a:rPr lang="ru-RU" b="1" dirty="0"/>
              <a:t>перечни необходимых учебных и методических источников</a:t>
            </a:r>
            <a:r>
              <a:rPr lang="ru-RU" dirty="0"/>
              <a:t>, а также материально-технического оборудования, которое необходимо для реализации Программы;</a:t>
            </a:r>
            <a:endParaRPr lang="ru-RU" b="1" dirty="0"/>
          </a:p>
          <a:p>
            <a:pPr lvl="0"/>
            <a:r>
              <a:rPr lang="ru-RU" dirty="0" smtClean="0"/>
              <a:t>отсутствуют </a:t>
            </a:r>
            <a:r>
              <a:rPr lang="ru-RU" b="1" dirty="0"/>
              <a:t>раздельные списки </a:t>
            </a:r>
            <a:r>
              <a:rPr lang="ru-RU" dirty="0"/>
              <a:t>для учащихся и учителя;</a:t>
            </a:r>
          </a:p>
          <a:p>
            <a:pPr lvl="0"/>
            <a:r>
              <a:rPr lang="ru-RU" dirty="0" smtClean="0"/>
              <a:t>не </a:t>
            </a:r>
            <a:r>
              <a:rPr lang="ru-RU" dirty="0"/>
              <a:t>выделен </a:t>
            </a:r>
            <a:r>
              <a:rPr lang="ru-RU" b="1" dirty="0"/>
              <a:t>список </a:t>
            </a:r>
            <a:r>
              <a:rPr lang="ru-RU" b="1" dirty="0" smtClean="0"/>
              <a:t>дополнительной </a:t>
            </a:r>
            <a:r>
              <a:rPr lang="ru-RU" b="1" dirty="0"/>
              <a:t>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4176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83464">
              <a:spcBef>
                <a:spcPts val="600"/>
              </a:spcBef>
            </a:pPr>
            <a:r>
              <a:rPr lang="ru-RU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Приложения к программе:</a:t>
            </a:r>
            <a:r>
              <a:rPr lang="ru-RU" sz="26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600" dirty="0">
                <a:solidFill>
                  <a:prstClr val="black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ea typeface="Calibri"/>
                <a:cs typeface="Times New Roman"/>
              </a:rPr>
              <a:t>1.критерии </a:t>
            </a:r>
            <a:r>
              <a:rPr lang="ru-RU" b="1" dirty="0">
                <a:ea typeface="Calibri"/>
                <a:cs typeface="Times New Roman"/>
              </a:rPr>
              <a:t>оценивания разных видов работ в соответствии со 100- балльной системой (обязательно);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2.основные понятия курса;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3. график контрольных и проверочных работ (обязательно);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ea typeface="Calibri"/>
                <a:cs typeface="Times New Roman"/>
              </a:rPr>
              <a:t>4.контрольно-измерительные </a:t>
            </a:r>
            <a:r>
              <a:rPr lang="ru-RU" dirty="0">
                <a:ea typeface="Calibri"/>
                <a:cs typeface="Times New Roman"/>
              </a:rPr>
              <a:t>материалы;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5. темы проектов;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6.темы творческих работ.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ru-RU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8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marR="47625" lvl="0" indent="-283464">
              <a:spcBef>
                <a:spcPts val="600"/>
              </a:spcBef>
            </a:pPr>
            <a:r>
              <a:rPr lang="ru-RU" sz="25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+mn-cs"/>
              </a:rPr>
              <a:t>Приложение 1</a:t>
            </a:r>
            <a:r>
              <a:rPr lang="ru-RU" sz="25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/>
            </a:r>
            <a:br>
              <a:rPr lang="ru-RU" sz="250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/>
          </a:bodyPr>
          <a:lstStyle/>
          <a:p>
            <a:pPr algn="ctr">
              <a:spcAft>
                <a:spcPts val="0"/>
              </a:spcAft>
            </a:pPr>
            <a:r>
              <a:rPr lang="ru-RU" b="1" cap="all" dirty="0" smtClean="0">
                <a:latin typeface="Times New Roman"/>
                <a:ea typeface="Times New Roman"/>
              </a:rPr>
              <a:t>Критерии  </a:t>
            </a:r>
            <a:r>
              <a:rPr lang="ru-RU" b="1" cap="all" dirty="0">
                <a:latin typeface="Times New Roman"/>
                <a:ea typeface="Times New Roman"/>
              </a:rPr>
              <a:t>выставления  отметок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cap="all" dirty="0">
                <a:latin typeface="Times New Roman"/>
                <a:ea typeface="Times New Roman"/>
              </a:rPr>
              <a:t>по   истории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cap="all" dirty="0">
                <a:latin typeface="Times New Roman"/>
                <a:ea typeface="Times New Roman"/>
              </a:rPr>
              <a:t>в  5   классе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 </a:t>
            </a:r>
            <a:r>
              <a:rPr lang="ru-RU" dirty="0">
                <a:latin typeface="Times New Roman"/>
                <a:ea typeface="Times New Roman"/>
              </a:rPr>
              <a:t>01.09.2012  в гимназии введена новая </a:t>
            </a:r>
            <a:r>
              <a:rPr lang="ru-RU" dirty="0" err="1">
                <a:latin typeface="Times New Roman"/>
                <a:ea typeface="Times New Roman"/>
              </a:rPr>
              <a:t>балльно</a:t>
            </a:r>
            <a:r>
              <a:rPr lang="ru-RU" dirty="0">
                <a:latin typeface="Times New Roman"/>
                <a:ea typeface="Times New Roman"/>
              </a:rPr>
              <a:t>-накопительная система оценивания знаний учащихся, которая предусматривает оценку диагностических работ разного уровня по 100-балльной шкале в соответствии с таблицей 1.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4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46718"/>
              </p:ext>
            </p:extLst>
          </p:nvPr>
        </p:nvGraphicFramePr>
        <p:xfrm>
          <a:off x="539552" y="116632"/>
          <a:ext cx="8424935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142"/>
                <a:gridCol w="3134469"/>
                <a:gridCol w="2710324"/>
              </a:tblGrid>
              <a:tr h="28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Примеры заданий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Максимальный балл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2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Репродуктивный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Письменное или устное домашнее задание, задания на воспроизведение материала на уроке, диктант (терминологический, хронологический и др.),  работа с контурной картой.  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9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Самостоятельная работа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Тест (часть «А», «В»), работа с источниками, работа с текстом (составление планов, конспектов, таблиц, схем и др.)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Проверочная работа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Тест (часть «А», «В», «С»), устный зачет. 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Контрольная работа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Тест (часть «А», «В», «С»), написание эссе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145918"/>
              </p:ext>
            </p:extLst>
          </p:nvPr>
        </p:nvGraphicFramePr>
        <p:xfrm>
          <a:off x="755576" y="404663"/>
          <a:ext cx="8136904" cy="6048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620"/>
                <a:gridCol w="1825788"/>
                <a:gridCol w="1826708"/>
                <a:gridCol w="1825788"/>
              </a:tblGrid>
              <a:tr h="1008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Виды работ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40% до 59%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60% до 79%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От 80% до 100%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8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Контрольные работы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 – 59 баллов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 – 79 баллов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 – 100 баллов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8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Проверочные работы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 – 29 баллов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– 39 баллов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 – 50 баллов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4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Самостоятельные работы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 – 18 баллов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 – 23 баллов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 – 30 баллов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771728"/>
          </a:xfrm>
        </p:spPr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>
                <a:latin typeface="Times New Roman"/>
                <a:ea typeface="Times New Roman"/>
              </a:rPr>
              <a:t>Устные ответы</a:t>
            </a:r>
            <a:r>
              <a:rPr lang="ru-RU" dirty="0">
                <a:latin typeface="Times New Roman"/>
                <a:ea typeface="Times New Roman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От 80% до 100%   ставится, если ученик: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1. </a:t>
            </a:r>
            <a:r>
              <a:rPr lang="ru-RU" b="1" dirty="0">
                <a:latin typeface="Times New Roman"/>
                <a:ea typeface="Times New Roman"/>
              </a:rPr>
              <a:t>Показывает глубокое и полное знание и понимание </a:t>
            </a:r>
            <a:r>
              <a:rPr lang="ru-RU" dirty="0">
                <a:latin typeface="Times New Roman"/>
                <a:ea typeface="Times New Roman"/>
              </a:rPr>
              <a:t>всего объема </a:t>
            </a:r>
            <a:r>
              <a:rPr lang="ru-RU" b="1" dirty="0">
                <a:latin typeface="Times New Roman"/>
                <a:ea typeface="Times New Roman"/>
              </a:rPr>
              <a:t>программного материала</a:t>
            </a:r>
            <a:r>
              <a:rPr lang="ru-RU" dirty="0">
                <a:latin typeface="Times New Roman"/>
                <a:ea typeface="Times New Roman"/>
              </a:rPr>
              <a:t>; полное понимание сущности рассматриваемых понятий, явлений и закономерностей, теорий, взаимосвязей.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2. </a:t>
            </a:r>
            <a:r>
              <a:rPr lang="ru-RU" b="1" dirty="0">
                <a:latin typeface="Times New Roman"/>
                <a:ea typeface="Times New Roman"/>
              </a:rPr>
              <a:t>Умеет составить полный и правильный ответ на основе изученного материала;</a:t>
            </a:r>
            <a:r>
              <a:rPr lang="ru-RU" dirty="0">
                <a:latin typeface="Times New Roman"/>
                <a:ea typeface="Times New Roman"/>
              </a:rPr>
              <a:t> выделять главные положения, самостоятельно подтверждать ответ конкретными примерами, фактами; самостоятельно и аргументировано делать анализ, обобщать, выводы. Устанавливает </a:t>
            </a:r>
            <a:r>
              <a:rPr lang="ru-RU" dirty="0" err="1">
                <a:latin typeface="Times New Roman"/>
                <a:ea typeface="Times New Roman"/>
              </a:rPr>
              <a:t>межпредметные</a:t>
            </a:r>
            <a:r>
              <a:rPr lang="ru-RU" dirty="0">
                <a:latin typeface="Times New Roman"/>
                <a:ea typeface="Times New Roman"/>
              </a:rPr>
              <a:t> (на основе ранее приобретенных знаний) и </a:t>
            </a:r>
            <a:r>
              <a:rPr lang="ru-RU" dirty="0" err="1">
                <a:latin typeface="Times New Roman"/>
                <a:ea typeface="Times New Roman"/>
              </a:rPr>
              <a:t>внутрипредметные</a:t>
            </a:r>
            <a:r>
              <a:rPr lang="ru-RU" dirty="0">
                <a:latin typeface="Times New Roman"/>
                <a:ea typeface="Times New Roman"/>
              </a:rPr>
              <a:t> связи, творчески применяет полученные знания в незнакомой ситуации. Последовательно, четко, связно, обоснованно и безошибочно излагает учебный материал: дает ответ в логической последовательности с использованием принятой терминологии; делает собственные выводы; формирует точное определение и истолкование основных понятий; при ответе не повторяет дословно текст учебника; излагает материал литературным языком; правильно и обстоятельно отвечает на дополнительные вопросы учителя. Самостоятельно и рационально использует наглядные пособия, справочные материалы, учебник, дополнительную литературу, первоисточники.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3. </a:t>
            </a:r>
            <a:r>
              <a:rPr lang="ru-RU" b="1" dirty="0">
                <a:latin typeface="Times New Roman"/>
                <a:ea typeface="Times New Roman"/>
              </a:rPr>
              <a:t>Самостоятельно, уверенно и безошибочно применяет полученные знания в решении проблем на творческом уровне</a:t>
            </a:r>
            <a:r>
              <a:rPr lang="ru-RU" dirty="0">
                <a:latin typeface="Times New Roman"/>
                <a:ea typeface="Times New Roman"/>
              </a:rPr>
              <a:t>; допускает не более одного недочета, который легко исправляет по требованию учителя.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2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От 40% до 59% ставится, если ученик: </a:t>
            </a:r>
            <a:endParaRPr lang="ru-RU" sz="4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1. Усвоил основное содержание учебного материала, </a:t>
            </a:r>
            <a:r>
              <a:rPr lang="ru-RU" sz="4000" b="1" dirty="0">
                <a:latin typeface="Times New Roman"/>
                <a:ea typeface="Times New Roman"/>
              </a:rPr>
              <a:t>имеет пробелы в усвоении материала</a:t>
            </a:r>
            <a:r>
              <a:rPr lang="ru-RU" sz="4000" dirty="0">
                <a:latin typeface="Times New Roman"/>
                <a:ea typeface="Times New Roman"/>
              </a:rPr>
              <a:t>, не препятствующие дальнейшему усвоению программного материала; материал излагает </a:t>
            </a:r>
            <a:r>
              <a:rPr lang="ru-RU" sz="4000" dirty="0" smtClean="0">
                <a:latin typeface="Times New Roman"/>
                <a:ea typeface="Times New Roman"/>
              </a:rPr>
              <a:t>не </a:t>
            </a:r>
            <a:r>
              <a:rPr lang="ru-RU" sz="4000" dirty="0" err="1" smtClean="0">
                <a:latin typeface="Times New Roman"/>
                <a:ea typeface="Times New Roman"/>
              </a:rPr>
              <a:t>систематизированно</a:t>
            </a:r>
            <a:r>
              <a:rPr lang="ru-RU" sz="4000" dirty="0">
                <a:latin typeface="Times New Roman"/>
                <a:ea typeface="Times New Roman"/>
              </a:rPr>
              <a:t>, фрагментарно, не всегда последовательно. </a:t>
            </a: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2. Показывает </a:t>
            </a:r>
            <a:r>
              <a:rPr lang="ru-RU" sz="4000" b="1" dirty="0">
                <a:latin typeface="Times New Roman"/>
                <a:ea typeface="Times New Roman"/>
              </a:rPr>
              <a:t>недостаточную </a:t>
            </a:r>
            <a:r>
              <a:rPr lang="ru-RU" sz="4000" b="1" dirty="0" err="1">
                <a:latin typeface="Times New Roman"/>
                <a:ea typeface="Times New Roman"/>
              </a:rPr>
              <a:t>сформированность</a:t>
            </a:r>
            <a:r>
              <a:rPr lang="ru-RU" sz="4000" b="1" dirty="0">
                <a:latin typeface="Times New Roman"/>
                <a:ea typeface="Times New Roman"/>
              </a:rPr>
              <a:t> отдельных знаний и умений</a:t>
            </a:r>
            <a:r>
              <a:rPr lang="ru-RU" sz="4000" dirty="0">
                <a:latin typeface="Times New Roman"/>
                <a:ea typeface="Times New Roman"/>
              </a:rPr>
              <a:t>; выводы и обобщения аргументирует слабо, допускает в них ошибки. </a:t>
            </a: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3. </a:t>
            </a:r>
            <a:r>
              <a:rPr lang="ru-RU" sz="4000" b="1" dirty="0">
                <a:latin typeface="Times New Roman"/>
                <a:ea typeface="Times New Roman"/>
              </a:rPr>
              <a:t>Допустил ошибки и неточности </a:t>
            </a:r>
            <a:r>
              <a:rPr lang="ru-RU" sz="4000" dirty="0">
                <a:latin typeface="Times New Roman"/>
                <a:ea typeface="Times New Roman"/>
              </a:rPr>
              <a:t>в использовании научной терминологии, определения понятий дал недостаточно четкие; не использовал в качестве доказательства выводы и обобщения из наблюдений, фактов или допустил ошибки при их изложении. </a:t>
            </a:r>
          </a:p>
          <a:p>
            <a:pPr>
              <a:spcAft>
                <a:spcPts val="0"/>
              </a:spcAft>
            </a:pPr>
            <a:r>
              <a:rPr lang="ru-RU" sz="4000" dirty="0">
                <a:latin typeface="Times New Roman"/>
                <a:ea typeface="Times New Roman"/>
              </a:rPr>
              <a:t>4. </a:t>
            </a:r>
            <a:r>
              <a:rPr lang="ru-RU" sz="4000" b="1" dirty="0">
                <a:latin typeface="Times New Roman"/>
                <a:ea typeface="Times New Roman"/>
              </a:rPr>
              <a:t>Испытывает затруднения в применении знаний</a:t>
            </a:r>
            <a:r>
              <a:rPr lang="ru-RU" sz="4000" dirty="0">
                <a:latin typeface="Times New Roman"/>
                <a:ea typeface="Times New Roman"/>
              </a:rPr>
              <a:t>, при объяснении конкретных явлений на основе теорий, или в подтверждении конкретных примеров практического применения теорий.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4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От 1 до 39 % ставится, если ученик: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1. Не усвоил и не раскрыл основное содержание материала; не делает выводов и обобщений.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2. Не знает и не понимает значительную или основную часть программного материала в пределах поставленных вопросов или имеет слабо сформированные и неполные знания и не умеет применять их к решению конкретных вопросов.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3. При ответе (на один вопрос) допускает более двух грубых ошибок, которые не может исправить даже при помощи учителя.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4. Не может ответить ни на один их поставленных вопросов. 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5. Полностью не усвоил материал.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0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86829"/>
              </p:ext>
            </p:extLst>
          </p:nvPr>
        </p:nvGraphicFramePr>
        <p:xfrm>
          <a:off x="1187624" y="116631"/>
          <a:ext cx="7704856" cy="6336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18540"/>
                <a:gridCol w="2618540"/>
                <a:gridCol w="2467776"/>
              </a:tblGrid>
              <a:tr h="510076">
                <a:tc rowSpan="2">
                  <a:txBody>
                    <a:bodyPr/>
                    <a:lstStyle/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класса</a:t>
                      </a:r>
                    </a:p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Ответ на уроке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5 баллов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Опережающее выполнение задания,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 </a:t>
                      </a: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15 баллов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877">
                <a:tc rowSpan="2">
                  <a:txBody>
                    <a:bodyPr/>
                    <a:lstStyle/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Школы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Школьный тур олимпиады, конференция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Участие –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5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Предметная неделя, проект</a:t>
                      </a:r>
                    </a:p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Участие –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10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01">
                <a:tc>
                  <a:txBody>
                    <a:bodyPr/>
                    <a:lstStyle/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Победитель, призер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15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250">
                <a:tc>
                  <a:txBody>
                    <a:bodyPr/>
                    <a:lstStyle/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Района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Участие в исследовательских проектах –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Победитель, призер –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50 баллов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01">
                <a:tc>
                  <a:txBody>
                    <a:bodyPr/>
                    <a:lstStyle/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 </a:t>
                      </a:r>
                    </a:p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Города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Победитель, призер –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80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01">
                <a:tc>
                  <a:txBody>
                    <a:bodyPr/>
                    <a:lstStyle/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 страны</a:t>
                      </a:r>
                    </a:p>
                    <a:p>
                      <a:pPr marR="889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 выше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Победитель, призер –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100 баллов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8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71500" y="1304925"/>
            <a:ext cx="79295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полное наименование 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</a:rPr>
              <a:t>образовательного 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учреждения в соответствии с уставом; 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где, когда и кем утверждена рабочая учебная программа; 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наименование учебного предмета (курса);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 указания на принадлежность рабочей учебной программы к ступени, уровню общего образования; 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срок реализации данной программы; </a:t>
            </a:r>
          </a:p>
          <a:p>
            <a:pPr>
              <a:buFont typeface="Arial" charset="0"/>
              <a:buChar char="•"/>
            </a:pPr>
            <a:r>
              <a:rPr lang="ru-RU" sz="2800" dirty="0" err="1" smtClean="0">
                <a:solidFill>
                  <a:prstClr val="black"/>
                </a:solidFill>
                <a:latin typeface="Calibri" pitchFamily="34" charset="0"/>
              </a:rPr>
              <a:t>ф.и.о</a:t>
            </a:r>
            <a:r>
              <a:rPr lang="ru-RU" sz="2800" dirty="0" err="1">
                <a:solidFill>
                  <a:prstClr val="black"/>
                </a:solidFill>
                <a:latin typeface="Calibri" pitchFamily="34" charset="0"/>
              </a:rPr>
              <a:t>.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</a:rPr>
              <a:t> учителя, составившего данную рабочую учебную программу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00063" y="428625"/>
            <a:ext cx="82153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2400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 eaLnBrk="1" hangingPunct="1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Титульный 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лист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33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12576"/>
            <a:ext cx="8316416" cy="664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0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Выработка единых подходов </a:t>
            </a:r>
            <a:r>
              <a:rPr lang="ru-RU" dirty="0">
                <a:latin typeface="Times New Roman"/>
                <a:ea typeface="Calibri"/>
              </a:rPr>
              <a:t>к написанию и оформлению рабочих программ, </a:t>
            </a:r>
            <a:r>
              <a:rPr lang="ru-RU" dirty="0" smtClean="0">
                <a:latin typeface="Times New Roman"/>
                <a:ea typeface="Calibri"/>
              </a:rPr>
              <a:t>закрепление </a:t>
            </a:r>
            <a:r>
              <a:rPr lang="ru-RU" dirty="0">
                <a:latin typeface="Times New Roman"/>
                <a:ea typeface="Calibri"/>
              </a:rPr>
              <a:t>их локальным актом – Положением о рабочей </a:t>
            </a:r>
            <a:r>
              <a:rPr lang="ru-RU" dirty="0" smtClean="0">
                <a:latin typeface="Times New Roman"/>
                <a:ea typeface="Calibri"/>
              </a:rPr>
              <a:t>программе 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4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4247</Words>
  <Application>Microsoft Office PowerPoint</Application>
  <PresentationFormat>Экран (4:3)</PresentationFormat>
  <Paragraphs>401</Paragraphs>
  <Slides>69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Солнцестояние</vt:lpstr>
      <vt:lpstr>Проектирование рабочих программ Зам. директора по УВР Муль Л. В. 2015 год </vt:lpstr>
      <vt:lpstr>Рабочая программа учебного предмета (модуля) – это совокупность учебно-методической документации которая самостоятельно разрабатывается педагогом (педагогами)  ОУ на основе: </vt:lpstr>
      <vt:lpstr>Презентация PowerPoint</vt:lpstr>
      <vt:lpstr>Структура рабочей программы</vt:lpstr>
      <vt:lpstr>Пояснительная записка</vt:lpstr>
      <vt:lpstr>Утверждение рабочей программы</vt:lpstr>
      <vt:lpstr>Презентация PowerPoint</vt:lpstr>
      <vt:lpstr>Презентация PowerPoint</vt:lpstr>
      <vt:lpstr>Важно!</vt:lpstr>
      <vt:lpstr>1. Нормативно-правовые документы (федеральные, региональные) </vt:lpstr>
      <vt:lpstr>Презентация PowerPoint</vt:lpstr>
      <vt:lpstr>Презентация PowerPoint</vt:lpstr>
      <vt:lpstr>Локальные акты ОУ</vt:lpstr>
      <vt:lpstr>Нормативно-правовые документы (специфика предмета) </vt:lpstr>
      <vt:lpstr>2. Рабочая программа составлена:  </vt:lpstr>
      <vt:lpstr>Типичные недочеты</vt:lpstr>
      <vt:lpstr>3. Учебно-методический комплект </vt:lpstr>
      <vt:lpstr>Адресность  программы </vt:lpstr>
      <vt:lpstr>Презентация PowerPoint</vt:lpstr>
      <vt:lpstr>4(7,8). Место и роль учебного курса  в учебном плане ОУ</vt:lpstr>
      <vt:lpstr>Презентация PowerPoint</vt:lpstr>
      <vt:lpstr>Презентация PowerPoint</vt:lpstr>
      <vt:lpstr> Количество учебных часов (обоснование внесенных изменений в авторскую программу)</vt:lpstr>
      <vt:lpstr>Презентация PowerPoint</vt:lpstr>
      <vt:lpstr>Презентация PowerPoint</vt:lpstr>
      <vt:lpstr>5. Цели и задачи обучения по предмету (типичные недочеты)</vt:lpstr>
      <vt:lpstr>Цели и задачи обучения по предмету</vt:lpstr>
      <vt:lpstr>Презентация PowerPoint</vt:lpstr>
      <vt:lpstr>       6. Актуальность, новизна, особенности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9. Особенности организации учебного процесса по предмету</vt:lpstr>
      <vt:lpstr>Примеры формулировок</vt:lpstr>
      <vt:lpstr>10. Виды и формы контроля</vt:lpstr>
      <vt:lpstr>Виды и формы контроля</vt:lpstr>
      <vt:lpstr>Виды и формы контроля</vt:lpstr>
      <vt:lpstr>Виды и формы контроля</vt:lpstr>
      <vt:lpstr>  Педагогические технологии, формы уроков, внеурочной деятельности</vt:lpstr>
      <vt:lpstr>Педагогические технологии, формы уроков, внеурочной деятельности</vt:lpstr>
      <vt:lpstr>В процессе работы в 5 классе используются следующие типы уроков: </vt:lpstr>
      <vt:lpstr>Основные методы, которые планируется использовать</vt:lpstr>
      <vt:lpstr>Виды нетрадиционных уроков: </vt:lpstr>
      <vt:lpstr>Презентация PowerPoint</vt:lpstr>
      <vt:lpstr>Соответствие требованиям ФГОС ООО</vt:lpstr>
      <vt:lpstr>Презентация PowerPoint</vt:lpstr>
      <vt:lpstr>Планируемые результаты (ФГОС,ООП ООО)</vt:lpstr>
      <vt:lpstr>Презентация PowerPoint</vt:lpstr>
      <vt:lpstr>Типичные недочеты в РП  (пояснительная записка)</vt:lpstr>
      <vt:lpstr>Презентация PowerPoint</vt:lpstr>
      <vt:lpstr>Типичные недочеты в РП  (содержание учебного предмета, курса)</vt:lpstr>
      <vt:lpstr>Презентация PowerPoint</vt:lpstr>
      <vt:lpstr>Типичные недочеты в РП  (учебно-тематический план)</vt:lpstr>
      <vt:lpstr>Презентация PowerPoint</vt:lpstr>
      <vt:lpstr>Презентация PowerPoint</vt:lpstr>
      <vt:lpstr>Презентация PowerPoint</vt:lpstr>
      <vt:lpstr>Типичные недочеты в РП  (учебно-методическое и материально-техническое обеспечение образовательного процесса)</vt:lpstr>
      <vt:lpstr>Приложения к программе: </vt:lpstr>
      <vt:lpstr>Приложение 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Лидия</dc:creator>
  <cp:lastModifiedBy>Лидия</cp:lastModifiedBy>
  <cp:revision>52</cp:revision>
  <dcterms:created xsi:type="dcterms:W3CDTF">2015-04-19T15:29:38Z</dcterms:created>
  <dcterms:modified xsi:type="dcterms:W3CDTF">2015-05-10T19:47:58Z</dcterms:modified>
</cp:coreProperties>
</file>